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41"/>
  </p:notesMasterIdLst>
  <p:sldIdLst>
    <p:sldId id="258" r:id="rId5"/>
    <p:sldId id="375" r:id="rId6"/>
    <p:sldId id="369" r:id="rId7"/>
    <p:sldId id="396" r:id="rId8"/>
    <p:sldId id="399" r:id="rId9"/>
    <p:sldId id="326" r:id="rId10"/>
    <p:sldId id="392" r:id="rId11"/>
    <p:sldId id="397" r:id="rId12"/>
    <p:sldId id="398" r:id="rId13"/>
    <p:sldId id="260" r:id="rId14"/>
    <p:sldId id="400" r:id="rId15"/>
    <p:sldId id="401" r:id="rId16"/>
    <p:sldId id="395" r:id="rId17"/>
    <p:sldId id="345" r:id="rId18"/>
    <p:sldId id="418" r:id="rId19"/>
    <p:sldId id="411" r:id="rId20"/>
    <p:sldId id="412" r:id="rId21"/>
    <p:sldId id="402" r:id="rId22"/>
    <p:sldId id="404" r:id="rId23"/>
    <p:sldId id="405" r:id="rId24"/>
    <p:sldId id="406" r:id="rId25"/>
    <p:sldId id="415" r:id="rId26"/>
    <p:sldId id="407" r:id="rId27"/>
    <p:sldId id="408" r:id="rId28"/>
    <p:sldId id="409" r:id="rId29"/>
    <p:sldId id="410" r:id="rId30"/>
    <p:sldId id="414" r:id="rId31"/>
    <p:sldId id="377" r:id="rId32"/>
    <p:sldId id="380" r:id="rId33"/>
    <p:sldId id="381" r:id="rId34"/>
    <p:sldId id="382" r:id="rId35"/>
    <p:sldId id="383" r:id="rId36"/>
    <p:sldId id="384" r:id="rId37"/>
    <p:sldId id="385" r:id="rId38"/>
    <p:sldId id="388" r:id="rId39"/>
    <p:sldId id="416"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6D203F5B-0D64-4ECE-B150-5FBA59227FB2}">
          <p14:sldIdLst>
            <p14:sldId id="258"/>
            <p14:sldId id="375"/>
            <p14:sldId id="369"/>
            <p14:sldId id="396"/>
            <p14:sldId id="399"/>
            <p14:sldId id="326"/>
            <p14:sldId id="392"/>
            <p14:sldId id="397"/>
            <p14:sldId id="398"/>
            <p14:sldId id="260"/>
            <p14:sldId id="400"/>
            <p14:sldId id="401"/>
            <p14:sldId id="395"/>
          </p14:sldIdLst>
        </p14:section>
        <p14:section name="Lesson Body" id="{68E379D7-3C10-4A48-8213-AE00C353EEAE}">
          <p14:sldIdLst>
            <p14:sldId id="345"/>
            <p14:sldId id="418"/>
            <p14:sldId id="411"/>
            <p14:sldId id="412"/>
            <p14:sldId id="402"/>
            <p14:sldId id="404"/>
            <p14:sldId id="405"/>
            <p14:sldId id="406"/>
            <p14:sldId id="415"/>
            <p14:sldId id="407"/>
            <p14:sldId id="408"/>
            <p14:sldId id="409"/>
            <p14:sldId id="410"/>
            <p14:sldId id="414"/>
            <p14:sldId id="377"/>
            <p14:sldId id="380"/>
            <p14:sldId id="381"/>
            <p14:sldId id="382"/>
            <p14:sldId id="383"/>
            <p14:sldId id="384"/>
            <p14:sldId id="385"/>
            <p14:sldId id="388"/>
            <p14:sldId id="41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0000CC"/>
    <a:srgbClr val="FFFF66"/>
    <a:srgbClr val="0033CC"/>
    <a:srgbClr val="000066"/>
    <a:srgbClr val="FFFFCC"/>
    <a:srgbClr val="7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58297" autoAdjust="0"/>
  </p:normalViewPr>
  <p:slideViewPr>
    <p:cSldViewPr snapToGrid="0">
      <p:cViewPr varScale="1">
        <p:scale>
          <a:sx n="59" d="100"/>
          <a:sy n="59" d="100"/>
        </p:scale>
        <p:origin x="2208"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0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5"/>
          </a:xfrm>
          <a:prstGeom prst="rect">
            <a:avLst/>
          </a:prstGeom>
        </p:spPr>
        <p:txBody>
          <a:bodyPr vert="horz" lIns="93161" tIns="46580" rIns="93161" bIns="46580" rtlCol="0"/>
          <a:lstStyle>
            <a:lvl1pPr algn="l">
              <a:defRPr sz="1200"/>
            </a:lvl1pPr>
          </a:lstStyle>
          <a:p>
            <a:endParaRPr lang="en-US" dirty="0"/>
          </a:p>
        </p:txBody>
      </p:sp>
      <p:sp>
        <p:nvSpPr>
          <p:cNvPr id="3" name="Date Placeholder 2"/>
          <p:cNvSpPr>
            <a:spLocks noGrp="1"/>
          </p:cNvSpPr>
          <p:nvPr>
            <p:ph type="dt" idx="1"/>
          </p:nvPr>
        </p:nvSpPr>
        <p:spPr>
          <a:xfrm>
            <a:off x="3970941" y="2"/>
            <a:ext cx="3037840" cy="466435"/>
          </a:xfrm>
          <a:prstGeom prst="rect">
            <a:avLst/>
          </a:prstGeom>
        </p:spPr>
        <p:txBody>
          <a:bodyPr vert="horz" lIns="93161" tIns="46580" rIns="93161" bIns="46580" rtlCol="0"/>
          <a:lstStyle>
            <a:lvl1pPr algn="r">
              <a:defRPr sz="1200"/>
            </a:lvl1pPr>
          </a:lstStyle>
          <a:p>
            <a:fld id="{B53EFC05-CE2F-445A-AF63-DA084EF42283}" type="datetimeFigureOut">
              <a:rPr lang="en-US" smtClean="0"/>
              <a:pPr/>
              <a:t>10/24/2019</a:t>
            </a:fld>
            <a:endParaRPr lang="en-US" dirty="0"/>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3161" tIns="46580" rIns="93161" bIns="46580" rtlCol="0" anchor="ctr"/>
          <a:lstStyle/>
          <a:p>
            <a:endParaRPr lang="en-US" dirty="0"/>
          </a:p>
        </p:txBody>
      </p:sp>
      <p:sp>
        <p:nvSpPr>
          <p:cNvPr id="5" name="Notes Placeholder 4"/>
          <p:cNvSpPr>
            <a:spLocks noGrp="1"/>
          </p:cNvSpPr>
          <p:nvPr>
            <p:ph type="body" sz="quarter" idx="3"/>
          </p:nvPr>
        </p:nvSpPr>
        <p:spPr>
          <a:xfrm>
            <a:off x="701041" y="4473895"/>
            <a:ext cx="5608320" cy="3660458"/>
          </a:xfrm>
          <a:prstGeom prst="rect">
            <a:avLst/>
          </a:prstGeom>
        </p:spPr>
        <p:txBody>
          <a:bodyPr vert="horz" lIns="93161" tIns="46580" rIns="93161" bIns="465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70"/>
            <a:ext cx="3037840" cy="466434"/>
          </a:xfrm>
          <a:prstGeom prst="rect">
            <a:avLst/>
          </a:prstGeom>
        </p:spPr>
        <p:txBody>
          <a:bodyPr vert="horz" lIns="93161" tIns="46580" rIns="93161" bIns="465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1" y="8829970"/>
            <a:ext cx="3037840" cy="466434"/>
          </a:xfrm>
          <a:prstGeom prst="rect">
            <a:avLst/>
          </a:prstGeom>
        </p:spPr>
        <p:txBody>
          <a:bodyPr vert="horz" lIns="93161" tIns="46580" rIns="93161" bIns="46580" rtlCol="0" anchor="b"/>
          <a:lstStyle>
            <a:lvl1pPr algn="r">
              <a:defRPr sz="1200"/>
            </a:lvl1pPr>
          </a:lstStyle>
          <a:p>
            <a:fld id="{19F2D85E-DD41-4138-B7F4-0D3D585A3E91}" type="slidenum">
              <a:rPr lang="en-US" smtClean="0"/>
              <a:pPr/>
              <a:t>‹#›</a:t>
            </a:fld>
            <a:endParaRPr lang="en-US" dirty="0"/>
          </a:p>
        </p:txBody>
      </p:sp>
    </p:spTree>
    <p:extLst>
      <p:ext uri="{BB962C8B-B14F-4D97-AF65-F5344CB8AC3E}">
        <p14:creationId xmlns:p14="http://schemas.microsoft.com/office/powerpoint/2010/main" val="2727569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6287" y="4394569"/>
            <a:ext cx="6157826" cy="4356075"/>
          </a:xfrm>
        </p:spPr>
        <p:txBody>
          <a:bodyPr/>
          <a:lstStyle/>
          <a:p>
            <a:r>
              <a:rPr lang="en-US" dirty="0" smtClean="0"/>
              <a:t>Lesson: Advise the Command on Religious Accommodation: 2019</a:t>
            </a:r>
          </a:p>
          <a:p>
            <a:endParaRPr lang="en-US" dirty="0" smtClean="0"/>
          </a:p>
          <a:p>
            <a:r>
              <a:rPr lang="en-US" dirty="0" smtClean="0"/>
              <a:t>Reinforced Tasks: </a:t>
            </a:r>
          </a:p>
          <a:p>
            <a:endParaRPr lang="en-US" dirty="0" smtClean="0"/>
          </a:p>
          <a:p>
            <a:r>
              <a:rPr lang="en-US" dirty="0" smtClean="0"/>
              <a:t>805D-207-2101 Advise Soldiers on Process for Accommodation of Religious Practice (56 M) Religious Affairs </a:t>
            </a:r>
            <a:r>
              <a:rPr lang="en-US" dirty="0" err="1" smtClean="0"/>
              <a:t>Specialsts</a:t>
            </a:r>
            <a:endParaRPr lang="en-US" dirty="0" smtClean="0"/>
          </a:p>
          <a:p>
            <a:r>
              <a:rPr lang="en-US" dirty="0" smtClean="0"/>
              <a:t>805D-207-6072 Advise Command on Religious Accommodation (57A) Chaplains</a:t>
            </a:r>
          </a:p>
          <a:p>
            <a:endParaRPr lang="en-US" dirty="0" smtClean="0"/>
          </a:p>
          <a:p>
            <a:r>
              <a:rPr lang="en-US" dirty="0" smtClean="0"/>
              <a:t>Resources: Projector and screen</a:t>
            </a:r>
          </a:p>
          <a:p>
            <a:r>
              <a:rPr lang="en-US" dirty="0" smtClean="0"/>
              <a:t>Lesson: 2 Hours:</a:t>
            </a:r>
            <a:r>
              <a:rPr lang="en-US" baseline="0" dirty="0" smtClean="0"/>
              <a:t> two 50-minute blocks of instruction with two 10-minute breaks.</a:t>
            </a:r>
          </a:p>
          <a:p>
            <a:endParaRPr lang="en-US" baseline="0" dirty="0" smtClean="0"/>
          </a:p>
          <a:p>
            <a:r>
              <a:rPr lang="en-US" baseline="0" dirty="0" smtClean="0"/>
              <a:t>Read Ahead Material: </a:t>
            </a:r>
          </a:p>
          <a:p>
            <a:pPr marL="228577" indent="-228577" defTabSz="912937">
              <a:buFontTx/>
              <a:buAutoNum type="arabicParenR"/>
              <a:defRPr/>
            </a:pPr>
            <a:r>
              <a:rPr lang="en-US" baseline="0" dirty="0" smtClean="0"/>
              <a:t>ATP 1-05.04 Religious Support &amp; Internal Advisement (March 2017) para 1-11 through 1-16</a:t>
            </a:r>
          </a:p>
          <a:p>
            <a:pPr marL="228577" indent="-228577" defTabSz="912937">
              <a:buFontTx/>
              <a:buAutoNum type="arabicParenR"/>
              <a:defRPr/>
            </a:pPr>
            <a:r>
              <a:rPr lang="en-US" baseline="0" dirty="0" smtClean="0"/>
              <a:t>Attorney General Memorandum on Religious Freedom 6 October 2017, pp 1-8</a:t>
            </a:r>
          </a:p>
          <a:p>
            <a:pPr marL="228577" indent="-228577" defTabSz="912937">
              <a:buFontTx/>
              <a:buAutoNum type="arabicParenR"/>
              <a:defRPr/>
            </a:pPr>
            <a:r>
              <a:rPr lang="en-US" baseline="0" dirty="0" smtClean="0"/>
              <a:t>AR 600-20 Army Command Policy, para 5-6 Religious Accommodation (excerpt) 6 November 2014</a:t>
            </a:r>
          </a:p>
          <a:p>
            <a:pPr marL="228577" indent="-228577">
              <a:buAutoNum type="arabicParenR"/>
            </a:pPr>
            <a:r>
              <a:rPr lang="en-US" baseline="0" dirty="0" smtClean="0"/>
              <a:t>Army Directive (AD) 2016-34 (Processing Religious Accommodation Requests Requiring a Waiver to Army Uniform or Grooming Policies) 6 October 2016.</a:t>
            </a:r>
          </a:p>
          <a:p>
            <a:pPr marL="228577" indent="-228577">
              <a:buAutoNum type="arabicParenR"/>
            </a:pPr>
            <a:r>
              <a:rPr lang="en-US" baseline="0" dirty="0" smtClean="0"/>
              <a:t>Army Directive (AD) 2018-19 (</a:t>
            </a:r>
            <a:r>
              <a:rPr lang="en-US" sz="1200" b="0" i="0" kern="1200" dirty="0" smtClean="0">
                <a:solidFill>
                  <a:schemeClr val="tx1"/>
                </a:solidFill>
                <a:effectLst/>
                <a:latin typeface="+mn-lt"/>
                <a:ea typeface="+mn-ea"/>
                <a:cs typeface="+mn-cs"/>
              </a:rPr>
              <a:t>Approval, Disapproval, And Elevation of Requests for Religious Accommodation</a:t>
            </a:r>
            <a:r>
              <a:rPr lang="en-US" baseline="0" dirty="0" smtClean="0"/>
              <a:t>)</a:t>
            </a:r>
          </a:p>
          <a:p>
            <a:pPr marL="228577" indent="-228577" defTabSz="912937">
              <a:buFontTx/>
              <a:buAutoNum type="arabicParenR"/>
              <a:defRPr/>
            </a:pPr>
            <a:r>
              <a:rPr lang="en-US" baseline="0" dirty="0" smtClean="0"/>
              <a:t>Handout: CATEGORIES OF UNIFORM AND GROOMING REQUESTS</a:t>
            </a:r>
          </a:p>
        </p:txBody>
      </p:sp>
      <p:sp>
        <p:nvSpPr>
          <p:cNvPr id="4" name="Slide Number Placeholder 3"/>
          <p:cNvSpPr>
            <a:spLocks noGrp="1"/>
          </p:cNvSpPr>
          <p:nvPr>
            <p:ph type="sldNum" sz="quarter" idx="10"/>
          </p:nvPr>
        </p:nvSpPr>
        <p:spPr/>
        <p:txBody>
          <a:bodyPr/>
          <a:lstStyle/>
          <a:p>
            <a:fld id="{19F2D85E-DD41-4138-B7F4-0D3D585A3E91}" type="slidenum">
              <a:rPr lang="en-US" smtClean="0"/>
              <a:pPr/>
              <a:t>1</a:t>
            </a:fld>
            <a:endParaRPr lang="en-US" dirty="0"/>
          </a:p>
        </p:txBody>
      </p:sp>
    </p:spTree>
    <p:extLst>
      <p:ext uri="{BB962C8B-B14F-4D97-AF65-F5344CB8AC3E}">
        <p14:creationId xmlns:p14="http://schemas.microsoft.com/office/powerpoint/2010/main" val="1135053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701041" y="4654401"/>
            <a:ext cx="5608320" cy="3660458"/>
          </a:xfrm>
        </p:spPr>
        <p:txBody>
          <a:bodyPr/>
          <a:lstStyle/>
          <a:p>
            <a:r>
              <a:rPr lang="en-US" dirty="0" smtClean="0"/>
              <a:t>Both</a:t>
            </a:r>
            <a:r>
              <a:rPr lang="en-US" baseline="0" dirty="0" smtClean="0"/>
              <a:t> DoD and Army RA policy and doctrinal guidance follow RFRA by beginning with a foundational statement establishing the high value placed upon service members exercising religious freedoms.</a:t>
            </a:r>
          </a:p>
        </p:txBody>
      </p:sp>
      <p:sp>
        <p:nvSpPr>
          <p:cNvPr id="4" name="Slide Number Placeholder 3"/>
          <p:cNvSpPr>
            <a:spLocks noGrp="1"/>
          </p:cNvSpPr>
          <p:nvPr>
            <p:ph type="sldNum" sz="quarter" idx="10"/>
          </p:nvPr>
        </p:nvSpPr>
        <p:spPr/>
        <p:txBody>
          <a:bodyPr/>
          <a:lstStyle/>
          <a:p>
            <a:fld id="{850C66C5-7AF8-4EC2-A510-66305D45413B}" type="slidenum">
              <a:rPr lang="en-US" smtClean="0"/>
              <a:pPr/>
              <a:t>10</a:t>
            </a:fld>
            <a:endParaRPr lang="en-US" dirty="0"/>
          </a:p>
        </p:txBody>
      </p:sp>
    </p:spTree>
    <p:extLst>
      <p:ext uri="{BB962C8B-B14F-4D97-AF65-F5344CB8AC3E}">
        <p14:creationId xmlns:p14="http://schemas.microsoft.com/office/powerpoint/2010/main" val="466322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Both </a:t>
            </a:r>
            <a:r>
              <a:rPr lang="en-US" dirty="0" err="1" smtClean="0"/>
              <a:t>DoD</a:t>
            </a:r>
            <a:r>
              <a:rPr lang="en-US" dirty="0" smtClean="0"/>
              <a:t> and Army RA policy and doctrinal guidance follow RFRA by beginning with a foundational statement establishing the high value placed upon service members exercising religious freedoms.</a:t>
            </a:r>
          </a:p>
          <a:p>
            <a:endParaRPr lang="en-US" dirty="0" smtClean="0"/>
          </a:p>
          <a:p>
            <a:r>
              <a:rPr lang="en-US" dirty="0" smtClean="0"/>
              <a:t>Military necessity is the guiding term for Army decision makers to use in determining when denial of religious exercise of Soldiers may be justified as a “compelling governmental interest”.</a:t>
            </a:r>
          </a:p>
        </p:txBody>
      </p:sp>
      <p:sp>
        <p:nvSpPr>
          <p:cNvPr id="4" name="Slide Number Placeholder 3"/>
          <p:cNvSpPr>
            <a:spLocks noGrp="1"/>
          </p:cNvSpPr>
          <p:nvPr>
            <p:ph type="sldNum" sz="quarter" idx="10"/>
          </p:nvPr>
        </p:nvSpPr>
        <p:spPr/>
        <p:txBody>
          <a:bodyPr/>
          <a:lstStyle/>
          <a:p>
            <a:fld id="{850C66C5-7AF8-4EC2-A510-66305D45413B}" type="slidenum">
              <a:rPr lang="en-US" smtClean="0"/>
              <a:pPr/>
              <a:t>11</a:t>
            </a:fld>
            <a:endParaRPr lang="en-US" dirty="0"/>
          </a:p>
        </p:txBody>
      </p:sp>
    </p:spTree>
    <p:extLst>
      <p:ext uri="{BB962C8B-B14F-4D97-AF65-F5344CB8AC3E}">
        <p14:creationId xmlns:p14="http://schemas.microsoft.com/office/powerpoint/2010/main" val="3012535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r>
              <a:rPr lang="en-US" dirty="0" smtClean="0"/>
              <a:t>Army RA policy lists “unit readiness, individual readiness</a:t>
            </a:r>
            <a:r>
              <a:rPr lang="en-US" i="1" dirty="0" smtClean="0"/>
              <a:t>, </a:t>
            </a:r>
            <a:r>
              <a:rPr lang="en-US" dirty="0" smtClean="0"/>
              <a:t>unit cohesion, good order, discipline, health, and/or safety for Soldiers and units” (AD 2016-34) as types of military readiness that </a:t>
            </a:r>
            <a:r>
              <a:rPr lang="en-US" i="1" dirty="0" smtClean="0"/>
              <a:t>could </a:t>
            </a:r>
            <a:r>
              <a:rPr lang="en-US" dirty="0" smtClean="0"/>
              <a:t>justify denial of accommodation requests. </a:t>
            </a:r>
          </a:p>
          <a:p>
            <a:endParaRPr lang="en-US" dirty="0" smtClean="0"/>
          </a:p>
          <a:p>
            <a:r>
              <a:rPr lang="en-US" dirty="0" smtClean="0"/>
              <a:t>However, in accordance with Army policy and RFRA, command decision makers will need to remember that simply claiming adverse affect on these potential types of military necessity does not automatically require denial of the request; the law requires consideration of satisfying these “compelling governmental interests” of military necessity with other least restrictive means, or viable alternatives, to flat denials under RFRA.</a:t>
            </a:r>
            <a:endParaRPr lang="en-US" i="1" dirty="0" smtClean="0"/>
          </a:p>
        </p:txBody>
      </p:sp>
      <p:sp>
        <p:nvSpPr>
          <p:cNvPr id="4" name="Slide Number Placeholder 3"/>
          <p:cNvSpPr>
            <a:spLocks noGrp="1"/>
          </p:cNvSpPr>
          <p:nvPr>
            <p:ph type="sldNum" sz="quarter" idx="10"/>
          </p:nvPr>
        </p:nvSpPr>
        <p:spPr/>
        <p:txBody>
          <a:bodyPr/>
          <a:lstStyle/>
          <a:p>
            <a:fld id="{850C66C5-7AF8-4EC2-A510-66305D45413B}" type="slidenum">
              <a:rPr lang="en-US" smtClean="0"/>
              <a:pPr/>
              <a:t>12</a:t>
            </a:fld>
            <a:endParaRPr lang="en-US" dirty="0"/>
          </a:p>
        </p:txBody>
      </p:sp>
    </p:spTree>
    <p:extLst>
      <p:ext uri="{BB962C8B-B14F-4D97-AF65-F5344CB8AC3E}">
        <p14:creationId xmlns:p14="http://schemas.microsoft.com/office/powerpoint/2010/main" val="3034419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Army policy directs different types of procedures and different levels of command approval for different types of RA. Chaplains must be able to discern the different types of potential RA that may present itself in units before how Soldiers and the command proceed to begin processing formal requests. </a:t>
            </a:r>
            <a:endParaRPr lang="en-US" dirty="0" smtClean="0"/>
          </a:p>
          <a:p>
            <a:endParaRPr lang="en-US" dirty="0"/>
          </a:p>
          <a:p>
            <a:r>
              <a:rPr lang="en-US" dirty="0"/>
              <a:t>Listed here are potential types of religious exercise that may result in initiation of a RA request.  </a:t>
            </a:r>
          </a:p>
          <a:p>
            <a:r>
              <a:rPr lang="en-US" dirty="0"/>
              <a:t> </a:t>
            </a:r>
          </a:p>
          <a:p>
            <a:r>
              <a:rPr lang="en-US" dirty="0"/>
              <a:t>In slides that follow we will first discuss what we will call "routine" requests that can usually be resolved at lowest levels of command, </a:t>
            </a:r>
            <a:r>
              <a:rPr lang="en-US" dirty="0" smtClean="0"/>
              <a:t>before </a:t>
            </a:r>
            <a:r>
              <a:rPr lang="en-US" dirty="0"/>
              <a:t>then discussing special procedures for medical and uniform and grooming requests. </a:t>
            </a:r>
          </a:p>
          <a:p>
            <a:r>
              <a:rPr lang="en-US" dirty="0"/>
              <a:t> </a:t>
            </a:r>
          </a:p>
          <a:p>
            <a:r>
              <a:rPr lang="en-US" dirty="0"/>
              <a:t>Dietary practices, worship practices, religious observances, and religious speech or speech abstention issues will usually be characterized as routine for purposes of which set of procedures to follow.</a:t>
            </a:r>
          </a:p>
          <a:p>
            <a:endParaRPr lang="en-US" dirty="0" smtClean="0"/>
          </a:p>
          <a:p>
            <a:r>
              <a:rPr lang="en-US" dirty="0" smtClean="0"/>
              <a:t>An </a:t>
            </a:r>
            <a:r>
              <a:rPr lang="en-US" dirty="0"/>
              <a:t>example of a religious “speech” issue could involve claims that one should not be accommodated regarding existing restrictions on using workspace or duty hours to share one’s faith such or to gather for a prayer or religious study meeting.</a:t>
            </a:r>
          </a:p>
          <a:p>
            <a:endParaRPr lang="en-US" dirty="0" smtClean="0"/>
          </a:p>
          <a:p>
            <a:r>
              <a:rPr lang="en-US" dirty="0" smtClean="0"/>
              <a:t>An </a:t>
            </a:r>
            <a:r>
              <a:rPr lang="en-US" dirty="0"/>
              <a:t>example of an abstention issue that has arisen previously is a commander who does not want to sign a certificate of appreciation for a same sex spouse based upon personal religious convictions.</a:t>
            </a:r>
          </a:p>
        </p:txBody>
      </p:sp>
      <p:sp>
        <p:nvSpPr>
          <p:cNvPr id="4" name="Slide Number Placeholder 3"/>
          <p:cNvSpPr>
            <a:spLocks noGrp="1"/>
          </p:cNvSpPr>
          <p:nvPr>
            <p:ph type="sldNum" sz="quarter" idx="10"/>
          </p:nvPr>
        </p:nvSpPr>
        <p:spPr/>
        <p:txBody>
          <a:bodyPr/>
          <a:lstStyle/>
          <a:p>
            <a:fld id="{19F2D85E-DD41-4138-B7F4-0D3D585A3E91}"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50664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pPr defTabSz="914307"/>
            <a:r>
              <a:rPr lang="en-US" dirty="0" smtClean="0"/>
              <a:t>Unit commanders are given wide discretion to grant approvals of routine RA requests.</a:t>
            </a:r>
          </a:p>
          <a:p>
            <a:pPr defTabSz="914307"/>
            <a:endParaRPr lang="en-US" dirty="0"/>
          </a:p>
          <a:p>
            <a:pPr defTabSz="914307"/>
            <a:r>
              <a:rPr lang="en-US" dirty="0" smtClean="0"/>
              <a:t>Remember that the standard applied for routine requests by unit commanders is the same applied for other types of requests: If there is a sincere religious basis for the request, the accommodation ought to be granted unless under RFRA there is a compelling government interest in completely denying the request that can not be met by alternative less restrictive means.</a:t>
            </a:r>
          </a:p>
          <a:p>
            <a:pPr defTabSz="914307"/>
            <a:endParaRPr lang="en-US" dirty="0"/>
          </a:p>
          <a:p>
            <a:pPr defTabSz="914307"/>
            <a:r>
              <a:rPr lang="en-US" dirty="0" smtClean="0"/>
              <a:t>If the unit commander approves a routine RA request that does not involve Army-wide standards, there is no need to consult with higher echelons of command.</a:t>
            </a:r>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14</a:t>
            </a:fld>
            <a:endParaRPr lang="en-US" dirty="0"/>
          </a:p>
        </p:txBody>
      </p:sp>
    </p:spTree>
    <p:extLst>
      <p:ext uri="{BB962C8B-B14F-4D97-AF65-F5344CB8AC3E}">
        <p14:creationId xmlns:p14="http://schemas.microsoft.com/office/powerpoint/2010/main" val="3369591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701041" y="4473894"/>
            <a:ext cx="5608320" cy="4163007"/>
          </a:xfrm>
        </p:spPr>
        <p:txBody>
          <a:bodyPr/>
          <a:lstStyle/>
          <a:p>
            <a:pPr defTabSz="914307"/>
            <a:r>
              <a:rPr lang="en-US" dirty="0" smtClean="0"/>
              <a:t>No matter the type of RA request, if a RA request is denied for any reason, the Soldier must be given the opportunity to appeal the denial through the chain of command all the way up to HQDA through the Deputy Chief of Staff (G-1). </a:t>
            </a:r>
            <a:r>
              <a:rPr lang="en-US" b="1" dirty="0" smtClean="0"/>
              <a:t>Chaplains seek to advise the command, and encourage Soldiers, to make every effort to practically resolve routine RA requests at the lowest level to avoid delay to the Soldier and significant command and staff work (appeal packets, memoranda, and command decisions at every echelon of command all the way through to HQDA). </a:t>
            </a:r>
          </a:p>
          <a:p>
            <a:pPr defTabSz="914307"/>
            <a:endParaRPr lang="en-US" dirty="0" smtClean="0"/>
          </a:p>
          <a:p>
            <a:pPr defTabSz="914307"/>
            <a:r>
              <a:rPr lang="en-US" dirty="0" smtClean="0"/>
              <a:t>AR 600-20, para 5-6i(5) specifically states:</a:t>
            </a:r>
          </a:p>
          <a:p>
            <a:r>
              <a:rPr lang="en-US" dirty="0"/>
              <a:t>If the commander disapproves the request, he or she will afford the Soldier the opportunity to appeal </a:t>
            </a:r>
            <a:r>
              <a:rPr lang="en-US" dirty="0" smtClean="0"/>
              <a:t>the </a:t>
            </a:r>
            <a:r>
              <a:rPr lang="en-US" dirty="0" err="1" smtClean="0"/>
              <a:t>disapproval.This</a:t>
            </a:r>
            <a:r>
              <a:rPr lang="en-US" dirty="0" smtClean="0"/>
              <a:t> appeal will be done by means of a memorandum from the Soldier through each level of command (to specifically include the ACOM, ASCC, or DRU) to the DCS, G–1 (DAPE–MPC). At a minimum, the memorandum will include: the name, rank, social security number, unit, and MOS of the Soldier; the nature of the accommodation requested; the religious basis for the request; and endorsements by commander(s). Enclosures will accompany the memorandum. Mandatory enclosures are a memorandum from a chaplain and a copy of the legal review. Optional enclosures include statements by peers or officials of the Soldier’s faith group, copies of religious writings, statements, doctrinal declarations bearing on the Soldier’s request, documents pertaining to the character of the Soldier’s service, and (if appropriate) a statement from the Soldier explaining in more detail the nature of the request.</a:t>
            </a:r>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15</a:t>
            </a:fld>
            <a:endParaRPr lang="en-US" dirty="0"/>
          </a:p>
        </p:txBody>
      </p:sp>
    </p:spTree>
    <p:extLst>
      <p:ext uri="{BB962C8B-B14F-4D97-AF65-F5344CB8AC3E}">
        <p14:creationId xmlns:p14="http://schemas.microsoft.com/office/powerpoint/2010/main" val="3067167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pPr defTabSz="914307"/>
            <a:r>
              <a:rPr lang="en-US" dirty="0" smtClean="0"/>
              <a:t>Direct participants to take a moment to read the slide.</a:t>
            </a:r>
          </a:p>
          <a:p>
            <a:pPr defTabSz="914307"/>
            <a:endParaRPr lang="en-US" dirty="0" smtClean="0"/>
          </a:p>
          <a:p>
            <a:pPr defTabSz="914307"/>
            <a:r>
              <a:rPr lang="en-US" dirty="0" smtClean="0"/>
              <a:t>Note that these medical boards must include a chaplain.</a:t>
            </a:r>
          </a:p>
          <a:p>
            <a:pPr defTabSz="914307"/>
            <a:endParaRPr lang="en-US" dirty="0" smtClean="0"/>
          </a:p>
          <a:p>
            <a:pPr defTabSz="914307"/>
            <a:r>
              <a:rPr lang="en-US" dirty="0" smtClean="0"/>
              <a:t>Chaplains serving on these boards can help remind them to articulate health concerns in terms of “compelling interests” and “least restrictive means” to help support compliance with legal/policy standards of RFRA.</a:t>
            </a:r>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16</a:t>
            </a:fld>
            <a:endParaRPr lang="en-US" dirty="0"/>
          </a:p>
        </p:txBody>
      </p:sp>
    </p:spTree>
    <p:extLst>
      <p:ext uri="{BB962C8B-B14F-4D97-AF65-F5344CB8AC3E}">
        <p14:creationId xmlns:p14="http://schemas.microsoft.com/office/powerpoint/2010/main" val="895249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pPr defTabSz="914307"/>
            <a:r>
              <a:rPr lang="en-US" dirty="0" smtClean="0"/>
              <a:t>Direct participants to take a moment to read the slide.</a:t>
            </a:r>
          </a:p>
          <a:p>
            <a:pPr defTabSz="914307"/>
            <a:endParaRPr lang="en-US" dirty="0" smtClean="0"/>
          </a:p>
          <a:p>
            <a:pPr defTabSz="914307"/>
            <a:r>
              <a:rPr lang="en-US" dirty="0" smtClean="0"/>
              <a:t>This is similar to the appeals mentioned in the previous slide but go to the Surgeon General of the Army rather than to the DCS G-1 at HQDA.</a:t>
            </a:r>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17</a:t>
            </a:fld>
            <a:endParaRPr lang="en-US" dirty="0"/>
          </a:p>
        </p:txBody>
      </p:sp>
    </p:spTree>
    <p:extLst>
      <p:ext uri="{BB962C8B-B14F-4D97-AF65-F5344CB8AC3E}">
        <p14:creationId xmlns:p14="http://schemas.microsoft.com/office/powerpoint/2010/main" val="277668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pPr defTabSz="914307"/>
            <a:r>
              <a:rPr lang="en-US" dirty="0" smtClean="0"/>
              <a:t>This slide mentions all four Army publications that guide RA policy when it comes to uniform and grooming standards. The next slides will attempt to break down some of the complexity of uniform and grooming standards based on recent modifications.</a:t>
            </a:r>
          </a:p>
          <a:p>
            <a:pPr defTabSz="914307"/>
            <a:endParaRPr lang="en-US" dirty="0" smtClean="0"/>
          </a:p>
          <a:p>
            <a:pPr defTabSz="914307"/>
            <a:r>
              <a:rPr lang="en-US" b="0" dirty="0" smtClean="0"/>
              <a:t>The</a:t>
            </a:r>
            <a:r>
              <a:rPr lang="en-US" b="0" baseline="0" dirty="0" smtClean="0"/>
              <a:t> GCMCA will differ based on a Soldier’s location and unit. For example, it may be a Division or Corps Commander, it may be an Installation commander. Your local </a:t>
            </a:r>
            <a:r>
              <a:rPr lang="en-US" b="0" baseline="0" dirty="0" err="1" smtClean="0"/>
              <a:t>Ofiice</a:t>
            </a:r>
            <a:r>
              <a:rPr lang="en-US" b="0" baseline="0" dirty="0" smtClean="0"/>
              <a:t> of the Staff Judge </a:t>
            </a:r>
            <a:r>
              <a:rPr lang="en-US" b="0" baseline="0" dirty="0" err="1" smtClean="0"/>
              <a:t>Adovcate</a:t>
            </a:r>
            <a:r>
              <a:rPr lang="en-US" b="0" baseline="0" dirty="0" smtClean="0"/>
              <a:t> or unit’s servicing judge advocate can identify for you the relevant GCMCA.  </a:t>
            </a:r>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18</a:t>
            </a:fld>
            <a:endParaRPr lang="en-US" dirty="0"/>
          </a:p>
        </p:txBody>
      </p:sp>
    </p:spTree>
    <p:extLst>
      <p:ext uri="{BB962C8B-B14F-4D97-AF65-F5344CB8AC3E}">
        <p14:creationId xmlns:p14="http://schemas.microsoft.com/office/powerpoint/2010/main" val="1060486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pPr defTabSz="914307"/>
            <a:r>
              <a:rPr lang="en-US" dirty="0" smtClean="0"/>
              <a:t>Direct participants to take a moment to read the slide.</a:t>
            </a:r>
          </a:p>
          <a:p>
            <a:pPr defTabSz="914307"/>
            <a:endParaRPr lang="en-US" dirty="0" smtClean="0"/>
          </a:p>
          <a:p>
            <a:pPr defTabSz="914307"/>
            <a:r>
              <a:rPr lang="en-US" dirty="0" smtClean="0"/>
              <a:t>While AD 2016-34 only deals largely with pre-accession RA requests, some of its procedural aspects are referenced for the types of accommodation referenced in AD </a:t>
            </a:r>
            <a:r>
              <a:rPr lang="en-US" b="0" baseline="0" dirty="0" smtClean="0"/>
              <a:t>2018-19,</a:t>
            </a:r>
            <a:r>
              <a:rPr lang="en-US" b="1" baseline="0" dirty="0" smtClean="0"/>
              <a:t> </a:t>
            </a:r>
            <a:r>
              <a:rPr lang="en-US" dirty="0" smtClean="0"/>
              <a:t>which we will discuss in the next slide.</a:t>
            </a:r>
          </a:p>
          <a:p>
            <a:pPr defTabSz="914307"/>
            <a:endParaRPr lang="en-US" dirty="0" smtClean="0"/>
          </a:p>
          <a:p>
            <a:pPr defTabSz="914307"/>
            <a:endParaRPr lang="en-US" dirty="0" smtClean="0"/>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19</a:t>
            </a:fld>
            <a:endParaRPr lang="en-US" dirty="0"/>
          </a:p>
        </p:txBody>
      </p:sp>
    </p:spTree>
    <p:extLst>
      <p:ext uri="{BB962C8B-B14F-4D97-AF65-F5344CB8AC3E}">
        <p14:creationId xmlns:p14="http://schemas.microsoft.com/office/powerpoint/2010/main" val="1969703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r>
              <a:rPr lang="en-US" dirty="0" smtClean="0"/>
              <a:t>Invite participants to read their Terminal Learning Objective.</a:t>
            </a:r>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2</a:t>
            </a:fld>
            <a:endParaRPr lang="en-US" dirty="0"/>
          </a:p>
        </p:txBody>
      </p:sp>
    </p:spTree>
    <p:extLst>
      <p:ext uri="{BB962C8B-B14F-4D97-AF65-F5344CB8AC3E}">
        <p14:creationId xmlns:p14="http://schemas.microsoft.com/office/powerpoint/2010/main" val="1992970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pPr defTabSz="914307"/>
            <a:r>
              <a:rPr lang="en-US" dirty="0" smtClean="0"/>
              <a:t>Direct participants to take a moment to read the slide.</a:t>
            </a:r>
          </a:p>
          <a:p>
            <a:pPr defTabSz="914307"/>
            <a:endParaRPr lang="en-US" dirty="0" smtClean="0"/>
          </a:p>
          <a:p>
            <a:pPr defTabSz="914307"/>
            <a:r>
              <a:rPr lang="en-US" dirty="0" smtClean="0"/>
              <a:t>Chaplains should remind ALL unit commanders as soon as they are aware of a RA request regarding any waivers to AR 670-1 uniform and grooming standards (whether of the types listed in this slide or other waivers) to immediately contact HQDA DCS G-1 at the link provided in this slide and in AD </a:t>
            </a:r>
            <a:r>
              <a:rPr lang="en-US" b="0" dirty="0" smtClean="0"/>
              <a:t>2018-19.</a:t>
            </a:r>
            <a:r>
              <a:rPr lang="en-US" dirty="0" smtClean="0"/>
              <a:t> DCS G-1 can assist with memorandum templates/formats to assist commanders and requestors. </a:t>
            </a:r>
          </a:p>
          <a:p>
            <a:pPr defTabSz="914307"/>
            <a:endParaRPr lang="en-US" dirty="0" smtClean="0"/>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20</a:t>
            </a:fld>
            <a:endParaRPr lang="en-US" dirty="0"/>
          </a:p>
        </p:txBody>
      </p:sp>
    </p:spTree>
    <p:extLst>
      <p:ext uri="{BB962C8B-B14F-4D97-AF65-F5344CB8AC3E}">
        <p14:creationId xmlns:p14="http://schemas.microsoft.com/office/powerpoint/2010/main" val="2392776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pPr defTabSz="914307"/>
            <a:r>
              <a:rPr lang="en-US" dirty="0" smtClean="0"/>
              <a:t>Direct participants to take a moment to read the slide.</a:t>
            </a:r>
          </a:p>
          <a:p>
            <a:pPr defTabSz="914307"/>
            <a:endParaRPr lang="en-US" dirty="0" smtClean="0"/>
          </a:p>
          <a:p>
            <a:pPr defTabSz="914307"/>
            <a:r>
              <a:rPr lang="en-US" dirty="0" smtClean="0"/>
              <a:t>AR 670-1 is in the process</a:t>
            </a:r>
            <a:r>
              <a:rPr lang="en-US" baseline="0" dirty="0" smtClean="0"/>
              <a:t> of being updated to reflect procedural changes implemented in AD 2018-19, but the content on how the hijabs, turbans, and beards are worn remains the same.</a:t>
            </a:r>
            <a:endParaRPr lang="en-US" dirty="0" smtClean="0"/>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21</a:t>
            </a:fld>
            <a:endParaRPr lang="en-US" dirty="0"/>
          </a:p>
        </p:txBody>
      </p:sp>
    </p:spTree>
    <p:extLst>
      <p:ext uri="{BB962C8B-B14F-4D97-AF65-F5344CB8AC3E}">
        <p14:creationId xmlns:p14="http://schemas.microsoft.com/office/powerpoint/2010/main" val="590003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pPr defTabSz="914307"/>
            <a:r>
              <a:rPr lang="en-US" dirty="0" smtClean="0"/>
              <a:t>When presented with a RA issue involving uniform and grooming standards, UMT advisors and decision makers must be sure to distinguish which type of request is being made according to these four listed categories so that the proper procedures are followed.</a:t>
            </a:r>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22</a:t>
            </a:fld>
            <a:endParaRPr lang="en-US" dirty="0"/>
          </a:p>
        </p:txBody>
      </p:sp>
    </p:spTree>
    <p:extLst>
      <p:ext uri="{BB962C8B-B14F-4D97-AF65-F5344CB8AC3E}">
        <p14:creationId xmlns:p14="http://schemas.microsoft.com/office/powerpoint/2010/main" val="590003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pPr defTabSz="914307"/>
            <a:r>
              <a:rPr lang="en-US" dirty="0" smtClean="0"/>
              <a:t/>
            </a:r>
            <a:br>
              <a:rPr lang="en-US" dirty="0" smtClean="0"/>
            </a:br>
            <a:r>
              <a:rPr lang="en-US" dirty="0" smtClean="0"/>
              <a:t>The next five slides explain in detail the two different roles a chaplain may fulfill regarding RA. Sometimes a chaplain may need to fulfill both of these roles for the same RA request, and sometimes two different chaplains will fulfill these responsibilities.</a:t>
            </a:r>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23</a:t>
            </a:fld>
            <a:endParaRPr lang="en-US" dirty="0"/>
          </a:p>
        </p:txBody>
      </p:sp>
    </p:spTree>
    <p:extLst>
      <p:ext uri="{BB962C8B-B14F-4D97-AF65-F5344CB8AC3E}">
        <p14:creationId xmlns:p14="http://schemas.microsoft.com/office/powerpoint/2010/main" val="1663180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pPr defTabSz="914307"/>
            <a:r>
              <a:rPr lang="en-US" dirty="0" smtClean="0"/>
              <a:t>Direct participants to take a moment to read the slide.</a:t>
            </a:r>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24</a:t>
            </a:fld>
            <a:endParaRPr lang="en-US" dirty="0"/>
          </a:p>
        </p:txBody>
      </p:sp>
    </p:spTree>
    <p:extLst>
      <p:ext uri="{BB962C8B-B14F-4D97-AF65-F5344CB8AC3E}">
        <p14:creationId xmlns:p14="http://schemas.microsoft.com/office/powerpoint/2010/main" val="1015003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pPr defTabSz="914307"/>
            <a:r>
              <a:rPr lang="en-US" dirty="0" smtClean="0"/>
              <a:t>Chaplains and religious affairs specialists can both perform the general RA advisory role and provide complete confidentiality to either Soldiers or other members of the command whom they advise. It is not required that it be a formal act of religion or counseling to offer confidentiality for one-on-one advisement. Confidentiality may be offered to advisees even when helping them determine how to make right and moral operational decisions (such as how to decide a RA request) based on the standards of Military Rule of Evidence 503 which only requires that the advisee want confidential advisement “as a matter of conscience”… morals and ethics are “matters of conscience”. This is explained in further detail at ATP 1-05.04, paragraphs 1-24 through 1-26.</a:t>
            </a:r>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25</a:t>
            </a:fld>
            <a:endParaRPr lang="en-US" dirty="0"/>
          </a:p>
        </p:txBody>
      </p:sp>
    </p:spTree>
    <p:extLst>
      <p:ext uri="{BB962C8B-B14F-4D97-AF65-F5344CB8AC3E}">
        <p14:creationId xmlns:p14="http://schemas.microsoft.com/office/powerpoint/2010/main" val="72273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pPr defTabSz="914307"/>
            <a:r>
              <a:rPr lang="en-US" dirty="0" smtClean="0"/>
              <a:t>Direct participants to take a moment to read the slide.</a:t>
            </a:r>
          </a:p>
          <a:p>
            <a:pPr defTabSz="914307"/>
            <a:endParaRPr lang="en-US" dirty="0" smtClean="0"/>
          </a:p>
          <a:p>
            <a:pPr defTabSz="914307"/>
            <a:r>
              <a:rPr lang="en-US" dirty="0" smtClean="0"/>
              <a:t>A slide below will show the format for the memorandum for the command that must be written after the interview.</a:t>
            </a:r>
          </a:p>
          <a:p>
            <a:pPr defTabSz="914307"/>
            <a:endParaRPr lang="en-US" dirty="0" smtClean="0"/>
          </a:p>
          <a:p>
            <a:pPr defTabSz="914307"/>
            <a:r>
              <a:rPr lang="en-US" dirty="0" smtClean="0"/>
              <a:t>While the chaplain may or may not make  a recommendation for approval or disapproval for the request, this is not required for this formal interviewer role. </a:t>
            </a:r>
          </a:p>
          <a:p>
            <a:pPr defTabSz="914307"/>
            <a:endParaRPr lang="en-US" dirty="0" smtClean="0"/>
          </a:p>
          <a:p>
            <a:pPr defTabSz="914307"/>
            <a:r>
              <a:rPr lang="en-US" dirty="0" smtClean="0"/>
              <a:t>Since the purpose of the interview is the religious basis and sincerity and does not require the interviewing chaplain to consider broader military mission impacts and necessities or viable alternatives, it is usually best for chaplains to reserve approval/disapproval recommendations for advice provided within their general advisory role on religion covered in the previous two slides. The advantage is that confidentiality may be offered in that case to the advisee/decision maker, and the chaplain is more free to consider other factors.</a:t>
            </a:r>
            <a:r>
              <a:rPr lang="en-US" baseline="0" dirty="0" smtClean="0"/>
              <a:t> This is especially the case when the interviewing chaplain is not the commander’s own assigned staff chaplain.</a:t>
            </a:r>
            <a:endParaRPr lang="en-US" dirty="0" smtClean="0"/>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26</a:t>
            </a:fld>
            <a:endParaRPr lang="en-US" dirty="0"/>
          </a:p>
        </p:txBody>
      </p:sp>
    </p:spTree>
    <p:extLst>
      <p:ext uri="{BB962C8B-B14F-4D97-AF65-F5344CB8AC3E}">
        <p14:creationId xmlns:p14="http://schemas.microsoft.com/office/powerpoint/2010/main" val="10540291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pPr defTabSz="914307"/>
            <a:r>
              <a:rPr lang="en-US" dirty="0" smtClean="0"/>
              <a:t>Direct participants to take a moment to read the slide.</a:t>
            </a:r>
          </a:p>
          <a:p>
            <a:pPr defTabSz="914307"/>
            <a:endParaRPr lang="en-US" dirty="0" smtClean="0"/>
          </a:p>
          <a:p>
            <a:pPr defTabSz="914307"/>
            <a:r>
              <a:rPr lang="en-US" dirty="0" smtClean="0"/>
              <a:t>Chaplain interviewers must be clear about the inability to offer advisees confidentiality during the interview.</a:t>
            </a:r>
          </a:p>
          <a:p>
            <a:pPr defTabSz="914307"/>
            <a:endParaRPr lang="en-US" dirty="0" smtClean="0"/>
          </a:p>
          <a:p>
            <a:pPr defTabSz="914307"/>
            <a:r>
              <a:rPr lang="en-US" dirty="0" smtClean="0"/>
              <a:t>Chaplains with preexisting confidential relationships with RA requestors should make every attempt with senior/supervisory chaplains and their command to have an alternate chaplain provide the interview to avoid potential conflict of interest. This can often be arranged telephonically, and supervisory chaplains are often capable of performing the formal chaplain interview.</a:t>
            </a:r>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27</a:t>
            </a:fld>
            <a:endParaRPr lang="en-US" dirty="0"/>
          </a:p>
        </p:txBody>
      </p:sp>
    </p:spTree>
    <p:extLst>
      <p:ext uri="{BB962C8B-B14F-4D97-AF65-F5344CB8AC3E}">
        <p14:creationId xmlns:p14="http://schemas.microsoft.com/office/powerpoint/2010/main" val="2060384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6220" y="4473894"/>
            <a:ext cx="6499860" cy="4487226"/>
          </a:xfrm>
        </p:spPr>
        <p:txBody>
          <a:bodyPr/>
          <a:lstStyle/>
          <a:p>
            <a:r>
              <a:rPr lang="en-US" dirty="0" smtClean="0"/>
              <a:t>Chaplains summarize relevant facts from the religious accommodation (RA) interview </a:t>
            </a:r>
            <a:r>
              <a:rPr lang="en-US" baseline="0" dirty="0" smtClean="0"/>
              <a:t>in support of the assessment</a:t>
            </a:r>
            <a:r>
              <a:rPr lang="en-US" dirty="0" smtClean="0"/>
              <a:t> of </a:t>
            </a:r>
            <a:r>
              <a:rPr lang="en-US" baseline="0" dirty="0" smtClean="0"/>
              <a:t>religious basis and sincerity.</a:t>
            </a:r>
            <a:r>
              <a:rPr lang="en-US" dirty="0" smtClean="0"/>
              <a:t> Referring to supplemental information is permitted.</a:t>
            </a:r>
            <a:r>
              <a:rPr lang="en-US" baseline="0" dirty="0" smtClean="0"/>
              <a:t> </a:t>
            </a:r>
            <a:endParaRPr lang="en-US" dirty="0" smtClean="0"/>
          </a:p>
          <a:p>
            <a:pPr>
              <a:buAutoNum type="arabicPeriod"/>
            </a:pPr>
            <a:r>
              <a:rPr lang="en-US" b="0" dirty="0" smtClean="0"/>
              <a:t>RELIGIOUS BASIS:</a:t>
            </a:r>
            <a:r>
              <a:rPr lang="en-US" b="0" baseline="0" dirty="0" smtClean="0"/>
              <a:t> The request must be “religious” (see template description from ATP 1-05.04, para. 2-33) rather than merely philosophical/moral preference. Helpful interview questions may include:</a:t>
            </a:r>
          </a:p>
          <a:p>
            <a:pPr marL="171176" indent="-171176">
              <a:buFontTx/>
              <a:buChar char="-"/>
            </a:pPr>
            <a:r>
              <a:rPr lang="en-US" dirty="0" smtClean="0"/>
              <a:t>Describe in detail your requested RA, and your main reason for wanting it.</a:t>
            </a:r>
            <a:r>
              <a:rPr lang="en-US" b="0" baseline="0" dirty="0" smtClean="0"/>
              <a:t> </a:t>
            </a:r>
          </a:p>
          <a:p>
            <a:pPr marL="171176" indent="-171176">
              <a:buFontTx/>
              <a:buChar char="-"/>
            </a:pPr>
            <a:r>
              <a:rPr lang="en-US" b="0" baseline="0" dirty="0" smtClean="0"/>
              <a:t>What is your religious preference? Are you part of a spiritual or philosophical group promoting</a:t>
            </a:r>
            <a:r>
              <a:rPr lang="en-US" b="0" dirty="0" smtClean="0"/>
              <a:t> this practice</a:t>
            </a:r>
            <a:r>
              <a:rPr lang="en-US" dirty="0" smtClean="0"/>
              <a:t>? What book/text </a:t>
            </a:r>
            <a:r>
              <a:rPr lang="en-US" dirty="0"/>
              <a:t>or spiritual leader </a:t>
            </a:r>
            <a:r>
              <a:rPr lang="en-US" dirty="0" smtClean="0"/>
              <a:t>supports </a:t>
            </a:r>
            <a:r>
              <a:rPr lang="en-US" dirty="0"/>
              <a:t>this </a:t>
            </a:r>
            <a:r>
              <a:rPr lang="en-US" dirty="0" smtClean="0"/>
              <a:t>practice? </a:t>
            </a:r>
            <a:r>
              <a:rPr lang="en-US" dirty="0"/>
              <a:t>In what other areas of life to you look to </a:t>
            </a:r>
            <a:r>
              <a:rPr lang="en-US" dirty="0" smtClean="0"/>
              <a:t>this same leader/book/text</a:t>
            </a:r>
            <a:r>
              <a:rPr lang="en-US" dirty="0"/>
              <a:t>? </a:t>
            </a:r>
          </a:p>
          <a:p>
            <a:pPr marL="171176" indent="-171176">
              <a:buFontTx/>
              <a:buChar char="-"/>
            </a:pPr>
            <a:r>
              <a:rPr lang="en-US" b="0" baseline="0" dirty="0" smtClean="0"/>
              <a:t>Describe the connection between the practice and </a:t>
            </a:r>
            <a:r>
              <a:rPr lang="en-US" b="0" dirty="0" smtClean="0"/>
              <a:t>your personal beliefs. </a:t>
            </a:r>
            <a:r>
              <a:rPr lang="en-US" b="0" baseline="0" dirty="0" smtClean="0"/>
              <a:t>Why do you understand it to be encouraged or necessary? Is it encouraged, or required, by</a:t>
            </a:r>
            <a:r>
              <a:rPr lang="en-US" b="0" dirty="0" smtClean="0"/>
              <a:t> others in this spiritual group?</a:t>
            </a:r>
          </a:p>
          <a:p>
            <a:pPr marL="171176" indent="-171176">
              <a:buFontTx/>
              <a:buChar char="-"/>
            </a:pPr>
            <a:r>
              <a:rPr lang="en-US" b="0" baseline="0" dirty="0" smtClean="0"/>
              <a:t>What is the practical or spiritual impact of your</a:t>
            </a:r>
            <a:r>
              <a:rPr lang="en-US" b="0" dirty="0" smtClean="0"/>
              <a:t> </a:t>
            </a:r>
            <a:r>
              <a:rPr lang="en-US" b="0" baseline="0" dirty="0" smtClean="0"/>
              <a:t>being denied this accommodation? </a:t>
            </a:r>
            <a:endParaRPr lang="en-US" b="0" dirty="0" smtClean="0"/>
          </a:p>
          <a:p>
            <a:r>
              <a:rPr lang="en-US" b="0" dirty="0" smtClean="0"/>
              <a:t>2. SINCERITY:</a:t>
            </a:r>
            <a:r>
              <a:rPr lang="en-US" b="0" baseline="0" dirty="0" smtClean="0"/>
              <a:t> Sincerity involves truth and candor, but also whether a request is </a:t>
            </a:r>
            <a:r>
              <a:rPr lang="en-US" b="1" baseline="0" dirty="0" smtClean="0"/>
              <a:t>sincerely</a:t>
            </a:r>
            <a:r>
              <a:rPr lang="en-US" b="0" baseline="0" dirty="0" smtClean="0"/>
              <a:t> </a:t>
            </a:r>
            <a:r>
              <a:rPr lang="en-US" b="1" baseline="0" dirty="0" smtClean="0"/>
              <a:t>religious</a:t>
            </a:r>
            <a:r>
              <a:rPr lang="en-US" b="0" baseline="0" dirty="0" smtClean="0"/>
              <a:t>, involving core religious</a:t>
            </a:r>
            <a:r>
              <a:rPr lang="en-US" b="0" dirty="0" smtClean="0"/>
              <a:t> </a:t>
            </a:r>
            <a:r>
              <a:rPr lang="en-US" b="0" baseline="0" dirty="0" smtClean="0"/>
              <a:t>conviction rather</a:t>
            </a:r>
            <a:r>
              <a:rPr lang="en-US" dirty="0"/>
              <a:t> </a:t>
            </a:r>
            <a:r>
              <a:rPr lang="en-US" dirty="0" smtClean="0"/>
              <a:t>than mere temporary or superficial </a:t>
            </a:r>
            <a:r>
              <a:rPr lang="en-US" b="0" baseline="0" dirty="0" smtClean="0"/>
              <a:t>preference. Therefore, answers to “religious basis” questions relate to sincerity. Helpful questions may include:</a:t>
            </a:r>
          </a:p>
          <a:p>
            <a:pPr marL="171176" indent="-171176">
              <a:buFontTx/>
              <a:buChar char="-"/>
            </a:pPr>
            <a:r>
              <a:rPr lang="en-US" b="0" baseline="0" dirty="0" smtClean="0"/>
              <a:t>For how long have you held to this religion, and the beliefs underlying your request? </a:t>
            </a:r>
          </a:p>
          <a:p>
            <a:pPr marL="171176" indent="-171176">
              <a:buFontTx/>
              <a:buChar char="-"/>
            </a:pPr>
            <a:r>
              <a:rPr lang="en-US" b="0" baseline="0" dirty="0" smtClean="0"/>
              <a:t>How important to you is this request</a:t>
            </a:r>
            <a:r>
              <a:rPr lang="en-US" dirty="0"/>
              <a:t>? Have you practiced this behavior in the past, and for how long</a:t>
            </a:r>
            <a:r>
              <a:rPr lang="en-US" dirty="0" smtClean="0"/>
              <a:t>? If this is </a:t>
            </a:r>
            <a:r>
              <a:rPr lang="en-US" b="0" baseline="0" dirty="0" smtClean="0"/>
              <a:t>this the first time you requested this , what caused you to raise this now?</a:t>
            </a:r>
          </a:p>
          <a:p>
            <a:pPr marL="171176" indent="-171176">
              <a:buFontTx/>
              <a:buChar char="-"/>
            </a:pPr>
            <a:r>
              <a:rPr lang="en-US" b="0" baseline="0" dirty="0" smtClean="0"/>
              <a:t>Are you a part of a community of believers holding similar views? Where and how often do you meet with them? Is this group your primary religious identification? </a:t>
            </a:r>
          </a:p>
          <a:p>
            <a:pPr marL="171176" indent="-171176">
              <a:buFontTx/>
              <a:buChar char="-"/>
            </a:pPr>
            <a:r>
              <a:rPr lang="en-US" b="0" baseline="0" dirty="0" smtClean="0"/>
              <a:t>Do you have any spiritual leaders whom you are in relationship with who are specifically supporting this request as part of a spiritual/religious requirement? Would they be willing to provide some form of written support for your request?</a:t>
            </a:r>
          </a:p>
          <a:p>
            <a:pPr marL="171176" indent="-171176">
              <a:buFontTx/>
              <a:buChar char="-"/>
            </a:pPr>
            <a:endParaRPr lang="en-US" b="0" baseline="0" dirty="0" smtClean="0"/>
          </a:p>
          <a:p>
            <a:pPr marL="171176" indent="-171176">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28</a:t>
            </a:fld>
            <a:endParaRPr lang="en-US" dirty="0"/>
          </a:p>
        </p:txBody>
      </p:sp>
    </p:spTree>
    <p:extLst>
      <p:ext uri="{BB962C8B-B14F-4D97-AF65-F5344CB8AC3E}">
        <p14:creationId xmlns:p14="http://schemas.microsoft.com/office/powerpoint/2010/main" val="27192447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Break</a:t>
            </a:r>
            <a:r>
              <a:rPr lang="en-US" b="1" baseline="0" dirty="0" smtClean="0"/>
              <a:t> participants into groups of 3-4 and assign some combination of the following 6 scenarios for each group to analyze, discuss, and prepare to share with the larger class how they would respond.  </a:t>
            </a:r>
          </a:p>
          <a:p>
            <a:endParaRPr lang="en-US" b="1" baseline="0" dirty="0" smtClean="0"/>
          </a:p>
          <a:p>
            <a:r>
              <a:rPr lang="en-US" b="1" baseline="0" dirty="0" smtClean="0"/>
              <a:t>Provide participants handout titled: “Categories of Uniform and Grooming Requests”</a:t>
            </a:r>
            <a:endParaRPr lang="en-US" b="1" dirty="0" smtClean="0"/>
          </a:p>
          <a:p>
            <a:endParaRPr lang="en-US" dirty="0" smtClean="0"/>
          </a:p>
          <a:p>
            <a:r>
              <a:rPr lang="en-US" dirty="0" smtClean="0"/>
              <a:t>Category 1, permitted</a:t>
            </a:r>
            <a:r>
              <a:rPr lang="en-US" baseline="0" dirty="0" smtClean="0"/>
              <a:t> by regulation—no request required, not visible.</a:t>
            </a:r>
          </a:p>
          <a:p>
            <a:r>
              <a:rPr lang="en-US" baseline="0" dirty="0" smtClean="0"/>
              <a:t>  </a:t>
            </a:r>
          </a:p>
          <a:p>
            <a:r>
              <a:rPr lang="en-US" dirty="0" smtClean="0"/>
              <a:t>AR 670-1, </a:t>
            </a:r>
            <a:r>
              <a:rPr lang="en-US" dirty="0" err="1" smtClean="0"/>
              <a:t>para</a:t>
            </a:r>
            <a:r>
              <a:rPr lang="en-US" dirty="0" smtClean="0"/>
              <a:t>. 3-15b states: </a:t>
            </a:r>
          </a:p>
          <a:p>
            <a:r>
              <a:rPr lang="en-US" dirty="0" smtClean="0"/>
              <a:t>Soldiers may wear religious items that are not visible or apparent when in duty uniform, provided they do not interfere with the performance of the Soldier’s military duties or interfere with the proper wearing of any authorized article of the uniform. Examples of such items include (but are not limited to) religious jewelry worn under the duty uniform or copies.</a:t>
            </a:r>
          </a:p>
          <a:p>
            <a:endParaRPr lang="en-US" baseline="0" dirty="0" smtClean="0"/>
          </a:p>
          <a:p>
            <a:endParaRPr lang="en-US" baseline="0" dirty="0" smtClean="0"/>
          </a:p>
          <a:p>
            <a:r>
              <a:rPr lang="en-US" baseline="0" dirty="0" smtClean="0"/>
              <a:t>While no request is required, Soldiers often require the support of unit ministry teams to advise commanders of these provisions.  </a:t>
            </a:r>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29</a:t>
            </a:fld>
            <a:endParaRPr lang="en-US" dirty="0"/>
          </a:p>
        </p:txBody>
      </p:sp>
    </p:spTree>
    <p:extLst>
      <p:ext uri="{BB962C8B-B14F-4D97-AF65-F5344CB8AC3E}">
        <p14:creationId xmlns:p14="http://schemas.microsoft.com/office/powerpoint/2010/main" val="3794189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r>
              <a:rPr lang="en-US" dirty="0" smtClean="0"/>
              <a:t>- All the above references are authoritative references touching upon religious accommodation in the Army. </a:t>
            </a:r>
          </a:p>
          <a:p>
            <a:endParaRPr lang="en-US" dirty="0" smtClean="0"/>
          </a:p>
          <a:p>
            <a:pPr>
              <a:buFontTx/>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3</a:t>
            </a:fld>
            <a:endParaRPr lang="en-US" dirty="0"/>
          </a:p>
        </p:txBody>
      </p:sp>
    </p:spTree>
    <p:extLst>
      <p:ext uri="{BB962C8B-B14F-4D97-AF65-F5344CB8AC3E}">
        <p14:creationId xmlns:p14="http://schemas.microsoft.com/office/powerpoint/2010/main" val="18221649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Category 1, permitted</a:t>
            </a:r>
            <a:r>
              <a:rPr lang="en-US" baseline="0" dirty="0" smtClean="0"/>
              <a:t> by regulation—no request required.</a:t>
            </a:r>
          </a:p>
          <a:p>
            <a:endParaRPr lang="en-US" dirty="0" smtClean="0"/>
          </a:p>
          <a:p>
            <a:r>
              <a:rPr lang="en-US" dirty="0" smtClean="0"/>
              <a:t>AR 670-1, </a:t>
            </a:r>
            <a:r>
              <a:rPr lang="en-US" dirty="0" err="1" smtClean="0"/>
              <a:t>para</a:t>
            </a:r>
            <a:r>
              <a:rPr lang="en-US" dirty="0" smtClean="0"/>
              <a:t>. 3-15b states: </a:t>
            </a:r>
          </a:p>
          <a:p>
            <a:r>
              <a:rPr lang="en-US" dirty="0" smtClean="0"/>
              <a:t>Soldiers may wear religious items that are not visible or apparent when in duty uniform, provided they do not interfere with the performance of the Soldier’s military duties or interfere with the proper wearing of any authorized article of the uniform. Examples of such items include (but are not limited to) religious jewelry worn under the duty uniform or copies.</a:t>
            </a:r>
          </a:p>
          <a:p>
            <a:endParaRPr lang="en-US" baseline="0" dirty="0" smtClean="0"/>
          </a:p>
          <a:p>
            <a:r>
              <a:rPr lang="en-US" baseline="0" dirty="0" smtClean="0"/>
              <a:t>While no request is required, Soldiers often require the support of Unit Ministry Teams to advise commanders of these provisions.  </a:t>
            </a:r>
            <a:endParaRPr lang="en-US" dirty="0" smtClean="0"/>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30</a:t>
            </a:fld>
            <a:endParaRPr lang="en-US" dirty="0"/>
          </a:p>
        </p:txBody>
      </p:sp>
    </p:spTree>
    <p:extLst>
      <p:ext uri="{BB962C8B-B14F-4D97-AF65-F5344CB8AC3E}">
        <p14:creationId xmlns:p14="http://schemas.microsoft.com/office/powerpoint/2010/main" val="40966500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5645" y="4473895"/>
            <a:ext cx="5964992" cy="3660458"/>
          </a:xfrm>
        </p:spPr>
        <p:txBody>
          <a:bodyPr/>
          <a:lstStyle/>
          <a:p>
            <a:r>
              <a:rPr lang="en-US" dirty="0" smtClean="0"/>
              <a:t>Category 2. Any</a:t>
            </a:r>
            <a:r>
              <a:rPr lang="en-US" baseline="0" dirty="0" smtClean="0"/>
              <a:t> commander may approve since no waiver is required from AR 670-1 standards</a:t>
            </a:r>
            <a:r>
              <a:rPr lang="en-US" dirty="0" smtClean="0"/>
              <a:t>, only local uniformity standards. S</a:t>
            </a:r>
            <a:r>
              <a:rPr lang="en-US" baseline="0" dirty="0" smtClean="0"/>
              <a:t>ee AR 600-20, para 5-6(4)(i).</a:t>
            </a:r>
          </a:p>
          <a:p>
            <a:endParaRPr lang="en-US" baseline="0" dirty="0" smtClean="0"/>
          </a:p>
          <a:p>
            <a:r>
              <a:rPr lang="en-US" baseline="0" dirty="0" smtClean="0"/>
              <a:t>In discussing</a:t>
            </a:r>
            <a:r>
              <a:rPr lang="en-US" dirty="0" smtClean="0"/>
              <a:t> how UMTs should advise, consider the following factors.</a:t>
            </a:r>
          </a:p>
          <a:p>
            <a:pPr>
              <a:buFontTx/>
              <a:buChar char="-"/>
            </a:pPr>
            <a:r>
              <a:rPr lang="en-US" dirty="0" smtClean="0"/>
              <a:t> Formal or informal requests: A commander may decide to approve the request informally without a written request or interview.  </a:t>
            </a:r>
          </a:p>
          <a:p>
            <a:pPr>
              <a:buFontTx/>
              <a:buChar char="-"/>
            </a:pPr>
            <a:r>
              <a:rPr lang="en-US" dirty="0" smtClean="0"/>
              <a:t> Chaplain interview: The commander may require a formal request and chaplain interview even if it is not initially mandatory; this allows for fuller consideration and prepares a packet for appeal in the event the commander denies the RA and the requestor </a:t>
            </a:r>
            <a:r>
              <a:rPr lang="en-US" dirty="0" err="1" smtClean="0"/>
              <a:t>desirest</a:t>
            </a:r>
            <a:r>
              <a:rPr lang="en-US" dirty="0" smtClean="0"/>
              <a:t> to appeal. The unit chaplain may be an appropriate interviewer if there is no existing confidential relationship. Remember the chaplain interview and accompanying memorandum are limited to whether the request is sincere and has a religious basis.</a:t>
            </a:r>
          </a:p>
          <a:p>
            <a:pPr>
              <a:buFontTx/>
              <a:buChar char="-"/>
            </a:pPr>
            <a:r>
              <a:rPr lang="en-US" dirty="0" smtClean="0"/>
              <a:t>  UMT advisory role: The UMT should advise the commander to consider the impact on the Soldier, the unit and whether “a compelling government interest” exists sufficient to deny the request due to adverse impact on Soldier safety/health (e.g., impact of winter PTs in summer climate).  Are there other “least restrictive means” to account for the military necessity safety concerns and accomplish the mission assuming sincerity and religious basis? </a:t>
            </a:r>
          </a:p>
          <a:p>
            <a:pPr>
              <a:buFontTx/>
              <a:buChar char="-"/>
            </a:pPr>
            <a:r>
              <a:rPr lang="en-US" dirty="0" smtClean="0"/>
              <a:t> Coordination with servicing judge advocate is advisable prior to a decision.</a:t>
            </a:r>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31</a:t>
            </a:fld>
            <a:endParaRPr lang="en-US" dirty="0"/>
          </a:p>
        </p:txBody>
      </p:sp>
    </p:spTree>
    <p:extLst>
      <p:ext uri="{BB962C8B-B14F-4D97-AF65-F5344CB8AC3E}">
        <p14:creationId xmlns:p14="http://schemas.microsoft.com/office/powerpoint/2010/main" val="38553248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Category 3, GCMCA-level approval is required. While the Soldier is correct that hijabs now may be permissible, they are only permissible after a GCMCA-level commander approves a proper RA request being made.  </a:t>
            </a:r>
          </a:p>
          <a:p>
            <a:endParaRPr lang="en-US" dirty="0" smtClean="0"/>
          </a:p>
          <a:p>
            <a:r>
              <a:rPr lang="en-US" dirty="0" smtClean="0"/>
              <a:t>Until the Soldier receives formal, written approval from her GCMCA commander, she is not authorized to wear a head scarf when in uniform. In</a:t>
            </a:r>
            <a:r>
              <a:rPr lang="en-US" baseline="0" dirty="0" smtClean="0"/>
              <a:t> the above situation UMTs can help expedite the process by promptly arranging fo</a:t>
            </a:r>
            <a:r>
              <a:rPr lang="en-US" dirty="0" smtClean="0"/>
              <a:t>r the required chaplain interview and memorandum I</a:t>
            </a:r>
            <a:r>
              <a:rPr lang="en-US" baseline="0" dirty="0" smtClean="0"/>
              <a:t>AW stated guidelines of AD 2018-19.  </a:t>
            </a:r>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32</a:t>
            </a:fld>
            <a:endParaRPr lang="en-US" dirty="0"/>
          </a:p>
        </p:txBody>
      </p:sp>
    </p:spTree>
    <p:extLst>
      <p:ext uri="{BB962C8B-B14F-4D97-AF65-F5344CB8AC3E}">
        <p14:creationId xmlns:p14="http://schemas.microsoft.com/office/powerpoint/2010/main" val="11363253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scenario is intentionally tricky.  The </a:t>
            </a:r>
            <a:r>
              <a:rPr lang="en-US" i="1" dirty="0" err="1" smtClean="0"/>
              <a:t>khimara</a:t>
            </a:r>
            <a:r>
              <a:rPr lang="en-US" i="1" dirty="0" smtClean="0"/>
              <a:t> </a:t>
            </a:r>
            <a:r>
              <a:rPr lang="en-US" i="0" dirty="0" smtClean="0"/>
              <a:t>or </a:t>
            </a:r>
            <a:r>
              <a:rPr lang="en-US" i="1" dirty="0" smtClean="0"/>
              <a:t>khimar </a:t>
            </a:r>
            <a:r>
              <a:rPr lang="en-US" i="0" dirty="0" smtClean="0"/>
              <a:t>is another type of headscarf, similar to the </a:t>
            </a:r>
            <a:r>
              <a:rPr lang="en-US" i="1" dirty="0" smtClean="0"/>
              <a:t>hijab</a:t>
            </a:r>
            <a:r>
              <a:rPr lang="en-US" i="0" dirty="0" smtClean="0"/>
              <a:t>.  However, it is often worn loosely and drapes</a:t>
            </a:r>
            <a:r>
              <a:rPr lang="en-US" i="0" baseline="0" dirty="0" smtClean="0"/>
              <a:t> down to mid-torso or waist level.  UMTs unfamiliar with this article of clothing will perform a google search and immediately identify wearing a head scarf of this type would conceal a Soldier’s name tape, rank, unit, patch, etc.  </a:t>
            </a:r>
          </a:p>
          <a:p>
            <a:endParaRPr lang="en-US" i="0" baseline="0" dirty="0" smtClean="0"/>
          </a:p>
          <a:p>
            <a:r>
              <a:rPr lang="en-US" i="0" baseline="0" dirty="0" smtClean="0"/>
              <a:t>Before UMTs are too quick in recommending disapproval to the command in this scenario, they should be thorough in their research. There are women in foreign militaries who tuck their </a:t>
            </a:r>
            <a:r>
              <a:rPr lang="en-US" i="1" baseline="0" dirty="0" err="1" smtClean="0"/>
              <a:t>khimara</a:t>
            </a:r>
            <a:r>
              <a:rPr lang="en-US" i="1" baseline="0" dirty="0" smtClean="0"/>
              <a:t> </a:t>
            </a:r>
            <a:r>
              <a:rPr lang="en-US" i="0" baseline="0" dirty="0" smtClean="0"/>
              <a:t>into their uniform tops to mitigate for this concealment.  Such wear makes the </a:t>
            </a:r>
            <a:r>
              <a:rPr lang="en-US" i="1" baseline="0" dirty="0" err="1" smtClean="0"/>
              <a:t>khimara</a:t>
            </a:r>
            <a:r>
              <a:rPr lang="en-US" i="1" baseline="0" dirty="0" smtClean="0"/>
              <a:t> </a:t>
            </a:r>
            <a:r>
              <a:rPr lang="en-US" i="0" baseline="0" dirty="0" smtClean="0"/>
              <a:t>and the </a:t>
            </a:r>
            <a:r>
              <a:rPr lang="en-US" i="1" baseline="0" dirty="0" smtClean="0"/>
              <a:t>hijab </a:t>
            </a:r>
            <a:r>
              <a:rPr lang="en-US" i="0" baseline="0" dirty="0" smtClean="0"/>
              <a:t>identical items as far as the proper wear and appearance of the uniform is concerned. </a:t>
            </a:r>
          </a:p>
          <a:p>
            <a:endParaRPr lang="en-US" i="0" baseline="0" dirty="0" smtClean="0"/>
          </a:p>
          <a:p>
            <a:r>
              <a:rPr lang="en-US" dirty="0" smtClean="0"/>
              <a:t>Category 3. Formal (GCMCA) Request—GCMCA Approval.  See AD 2018-19.  </a:t>
            </a:r>
            <a:r>
              <a:rPr lang="en-US" i="0" baseline="0" dirty="0" smtClean="0"/>
              <a:t> </a:t>
            </a:r>
          </a:p>
          <a:p>
            <a:endParaRPr lang="en-US" i="0" baseline="0" dirty="0" smtClean="0"/>
          </a:p>
          <a:p>
            <a:r>
              <a:rPr lang="en-US" i="0" baseline="0" dirty="0" smtClean="0"/>
              <a:t>UMTs must remember accommodation is made by type of clothing, not necessarily the name of that article of religious clothing.</a:t>
            </a:r>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33</a:t>
            </a:fld>
            <a:endParaRPr lang="en-US" dirty="0"/>
          </a:p>
        </p:txBody>
      </p:sp>
    </p:spTree>
    <p:extLst>
      <p:ext uri="{BB962C8B-B14F-4D97-AF65-F5344CB8AC3E}">
        <p14:creationId xmlns:p14="http://schemas.microsoft.com/office/powerpoint/2010/main" val="41193816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Category 4. Waiver Request—Secretary of the Army (or Designee) Approval.   See AD 2016-34.</a:t>
            </a:r>
          </a:p>
          <a:p>
            <a:endParaRPr lang="en-US" dirty="0" smtClean="0"/>
          </a:p>
          <a:p>
            <a:r>
              <a:rPr lang="en-US" dirty="0" smtClean="0"/>
              <a:t>While the most recent change to AR 670-1 allows women to wear dreadlocks IAW stated guidelines, this is not the case for males—nor is it tied to religious accommodation requests.  Such a request will require</a:t>
            </a:r>
            <a:r>
              <a:rPr lang="en-US" baseline="0" dirty="0" smtClean="0"/>
              <a:t> the requester to follow AR 600-20 and AD 2016-34 ordinary standards</a:t>
            </a:r>
            <a:r>
              <a:rPr lang="en-US" dirty="0" smtClean="0"/>
              <a:t> to route the request to the DCS G-1 for approval by the Secretary of the Army</a:t>
            </a:r>
            <a:r>
              <a:rPr lang="en-US" baseline="0" dirty="0" smtClean="0"/>
              <a:t>.</a:t>
            </a:r>
          </a:p>
          <a:p>
            <a:endParaRPr lang="en-US" dirty="0" smtClean="0"/>
          </a:p>
          <a:p>
            <a:r>
              <a:rPr lang="en-US" dirty="0" smtClean="0"/>
              <a:t>CHAPLAIN INTERVIEWER OR ADVISORY ROLE: A formal chaplain interview is required that solely considers religious nature of the request and sincerity, and may or may not recommend approval. Making a recommendation is of questionable value in either an interviewer or general advisory role since the decision to approve or disapprove is made at the HQDA level.</a:t>
            </a:r>
          </a:p>
        </p:txBody>
      </p:sp>
      <p:sp>
        <p:nvSpPr>
          <p:cNvPr id="4" name="Slide Number Placeholder 3"/>
          <p:cNvSpPr>
            <a:spLocks noGrp="1"/>
          </p:cNvSpPr>
          <p:nvPr>
            <p:ph type="sldNum" sz="quarter" idx="10"/>
          </p:nvPr>
        </p:nvSpPr>
        <p:spPr/>
        <p:txBody>
          <a:bodyPr/>
          <a:lstStyle/>
          <a:p>
            <a:fld id="{19F2D85E-DD41-4138-B7F4-0D3D585A3E91}" type="slidenum">
              <a:rPr lang="en-US" smtClean="0"/>
              <a:pPr/>
              <a:t>34</a:t>
            </a:fld>
            <a:endParaRPr lang="en-US" dirty="0"/>
          </a:p>
        </p:txBody>
      </p:sp>
    </p:spTree>
    <p:extLst>
      <p:ext uri="{BB962C8B-B14F-4D97-AF65-F5344CB8AC3E}">
        <p14:creationId xmlns:p14="http://schemas.microsoft.com/office/powerpoint/2010/main" val="3573385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5"/>
            <a:ext cx="5698798" cy="3660458"/>
          </a:xfrm>
        </p:spPr>
        <p:txBody>
          <a:bodyPr/>
          <a:lstStyle/>
          <a:p>
            <a:r>
              <a:rPr lang="en-US" dirty="0" smtClean="0"/>
              <a:t>Sabbath observance could be considered a form of “worship” or “religious observance” RA request. No formal chaplain interview is needed for approval since this request does not involve waiver from Army-wide policy/regulations (it will be necessary if denied for the appeal).</a:t>
            </a:r>
          </a:p>
          <a:p>
            <a:endParaRPr lang="en-US" dirty="0" smtClean="0"/>
          </a:p>
          <a:p>
            <a:r>
              <a:rPr lang="en-US" dirty="0" smtClean="0"/>
              <a:t>Sabbath observance would be most common for Jews and Seventh-Day Adventists, but others could request it for irregular (non-fixed)</a:t>
            </a:r>
            <a:r>
              <a:rPr lang="en-US" baseline="0" dirty="0" smtClean="0"/>
              <a:t> observances, such as Ramadan (Islam) or Holi (Hinduism).  Commands can often accommodate such requests with no adverse impact to the mission.  </a:t>
            </a:r>
          </a:p>
          <a:p>
            <a:endParaRPr lang="en-US" dirty="0" smtClean="0"/>
          </a:p>
          <a:p>
            <a:r>
              <a:rPr lang="en-US" dirty="0" smtClean="0"/>
              <a:t>UMTs in their advisory role can help Soldiers specify or narrow down the types of duties from which they desire accommodation where operations may often require duty during that period. They can also help requesting Soldiers suggest how they could compensate for the RA by working alternative times for other </a:t>
            </a:r>
            <a:r>
              <a:rPr lang="en-US" dirty="0" err="1" smtClean="0"/>
              <a:t>Soliders</a:t>
            </a:r>
            <a:r>
              <a:rPr lang="en-US" dirty="0" smtClean="0"/>
              <a:t>.</a:t>
            </a:r>
          </a:p>
          <a:p>
            <a:endParaRPr lang="en-US" baseline="0" dirty="0" smtClean="0"/>
          </a:p>
          <a:p>
            <a:r>
              <a:rPr lang="en-US" dirty="0" smtClean="0"/>
              <a:t>UMTs in their general advisory role can help command decision makers consider potential impacts to the Soldier and unit of granting or denying the RA to consider the “compelling government interest”/military necessity, and potential “least restrictive means” to accomplish the mission while promoting the RA in the interests of free exercise.  </a:t>
            </a:r>
          </a:p>
          <a:p>
            <a:endParaRPr lang="en-US" dirty="0" smtClean="0"/>
          </a:p>
        </p:txBody>
      </p:sp>
      <p:sp>
        <p:nvSpPr>
          <p:cNvPr id="4" name="Slide Number Placeholder 3"/>
          <p:cNvSpPr>
            <a:spLocks noGrp="1"/>
          </p:cNvSpPr>
          <p:nvPr>
            <p:ph type="sldNum" sz="quarter" idx="10"/>
          </p:nvPr>
        </p:nvSpPr>
        <p:spPr/>
        <p:txBody>
          <a:bodyPr/>
          <a:lstStyle/>
          <a:p>
            <a:fld id="{19F2D85E-DD41-4138-B7F4-0D3D585A3E91}" type="slidenum">
              <a:rPr lang="en-US" smtClean="0"/>
              <a:pPr/>
              <a:t>35</a:t>
            </a:fld>
            <a:endParaRPr lang="en-US" dirty="0"/>
          </a:p>
        </p:txBody>
      </p:sp>
    </p:spTree>
    <p:extLst>
      <p:ext uri="{BB962C8B-B14F-4D97-AF65-F5344CB8AC3E}">
        <p14:creationId xmlns:p14="http://schemas.microsoft.com/office/powerpoint/2010/main" val="24452391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15573" y="4473894"/>
            <a:ext cx="5922239" cy="4275381"/>
          </a:xfrm>
        </p:spPr>
        <p:txBody>
          <a:bodyPr/>
          <a:lstStyle/>
          <a:p>
            <a:r>
              <a:rPr lang="en-US" dirty="0" smtClean="0"/>
              <a:t>This scenario raises two different issues that participants should discuss/distinguish: </a:t>
            </a:r>
          </a:p>
          <a:p>
            <a:pPr marL="228234" indent="-228234">
              <a:buAutoNum type="arabicPeriod"/>
            </a:pPr>
            <a:r>
              <a:rPr lang="en-US" dirty="0" smtClean="0"/>
              <a:t>Discrimination. The supervisor/command may not discriminate against religious speech, as opposed to other types of speech. Prohibiting whole categories of speech such as “religious” speech violates Equal Opportunity and Establishment Clause provisions where other types of philosophical and personal speech are freely allowed during break and lunch times in the workplace. The command may implement reasonable restrictions on disruptive, harassing, unprofessional or disrespectful speech or behavior in the workplace, but the example is an overly broad restriction.</a:t>
            </a:r>
          </a:p>
          <a:p>
            <a:pPr marL="228234" indent="-228234">
              <a:buAutoNum type="arabicPeriod"/>
            </a:pPr>
            <a:r>
              <a:rPr lang="en-US" dirty="0" smtClean="0"/>
              <a:t>Religious Accommodation. Even where reasonable workplace restrictions on potentially offensive speech may be appropriate, a Soldier could request special accommodations based on their own religious belief/exercise to “evangelize” under normal analysis of RA standards and processes IAW AR 600-20. While no one has a right to be rude or disrespectful in their manner of communication, the Soldier may make a RA request formally or informally to be able to continue to share their beliefs with consideration of “military necessity” and particular contextualized facts.</a:t>
            </a:r>
          </a:p>
          <a:p>
            <a:pPr marL="228234" indent="-228234"/>
            <a:endParaRPr lang="en-US" sz="800" dirty="0"/>
          </a:p>
          <a:p>
            <a:pPr marL="228234" indent="-228234"/>
            <a:r>
              <a:rPr lang="en-US" dirty="0" smtClean="0"/>
              <a:t>UMTs advising Soldiers/commanders/supervisors about how to consider RA requests for religious speech or reasonable policies/restrictions on personal speech in the workplace should consider whether the restriction on religious speech would be considered a “compelling government interest” with “least restrictive means” of limiting religious speech to accomplish that interest. Coordination with the servicing judge advocate in these situations is always advisable.</a:t>
            </a:r>
          </a:p>
        </p:txBody>
      </p:sp>
      <p:sp>
        <p:nvSpPr>
          <p:cNvPr id="4" name="Slide Number Placeholder 3"/>
          <p:cNvSpPr>
            <a:spLocks noGrp="1"/>
          </p:cNvSpPr>
          <p:nvPr>
            <p:ph type="sldNum" sz="quarter" idx="10"/>
          </p:nvPr>
        </p:nvSpPr>
        <p:spPr/>
        <p:txBody>
          <a:bodyPr/>
          <a:lstStyle/>
          <a:p>
            <a:fld id="{19F2D85E-DD41-4138-B7F4-0D3D585A3E91}" type="slidenum">
              <a:rPr lang="en-US" smtClean="0"/>
              <a:pPr/>
              <a:t>36</a:t>
            </a:fld>
            <a:endParaRPr lang="en-US" dirty="0"/>
          </a:p>
        </p:txBody>
      </p:sp>
    </p:spTree>
    <p:extLst>
      <p:ext uri="{BB962C8B-B14F-4D97-AF65-F5344CB8AC3E}">
        <p14:creationId xmlns:p14="http://schemas.microsoft.com/office/powerpoint/2010/main" val="2445239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751239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Joint</a:t>
            </a:r>
            <a:r>
              <a:rPr lang="en-US" baseline="0" dirty="0" smtClean="0"/>
              <a:t> and Army Doctrine (e.g., JG 1-05, FM 1-05, ATP 1-05.04) and Policy Directives and Regulations (e.g. AR 165-1) explain the requirement for chaplains at all echelons of command be prepared to advise on</a:t>
            </a:r>
            <a:r>
              <a:rPr lang="en-US" dirty="0" smtClean="0"/>
              <a:t> matters of religion. </a:t>
            </a:r>
          </a:p>
          <a:p>
            <a:endParaRPr lang="en-US" dirty="0"/>
          </a:p>
          <a:p>
            <a:r>
              <a:rPr lang="en-US" dirty="0" smtClean="0"/>
              <a:t>This lesson will explain how chaplains must be familiar with complexities of policy and procedures on religious accommodation in order to adequately fulfill two distinct roles: Their general advisory role on religion, and their formal procedural interviewer role for formal requests.</a:t>
            </a:r>
          </a:p>
        </p:txBody>
      </p:sp>
      <p:sp>
        <p:nvSpPr>
          <p:cNvPr id="4" name="Slide Number Placeholder 3"/>
          <p:cNvSpPr>
            <a:spLocks noGrp="1"/>
          </p:cNvSpPr>
          <p:nvPr>
            <p:ph type="sldNum" sz="quarter" idx="10"/>
          </p:nvPr>
        </p:nvSpPr>
        <p:spPr/>
        <p:txBody>
          <a:bodyPr/>
          <a:lstStyle/>
          <a:p>
            <a:fld id="{19F2D85E-DD41-4138-B7F4-0D3D585A3E91}"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572050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r>
              <a:rPr lang="en-US" dirty="0" smtClean="0"/>
              <a:t>While the “Free</a:t>
            </a:r>
            <a:r>
              <a:rPr lang="en-US" baseline="0" dirty="0" smtClean="0"/>
              <a:t> Exercise” Clause of the First Amendment is the centuries old foundation of religious accommodation in the United States applicable to DOD and the U.S. Army, it is actually the Religious Freedom and Restoration Act that provides the standard of federal law that is applied in the Army </a:t>
            </a:r>
            <a:r>
              <a:rPr lang="en-US" i="1" baseline="0" dirty="0" smtClean="0"/>
              <a:t>for </a:t>
            </a:r>
            <a:r>
              <a:rPr lang="en-US" i="0" baseline="0" dirty="0" smtClean="0"/>
              <a:t>free exercise of religion in the military Services and that undergirds DOD Directives (DOD Directive 1300.17), AR 600-20, and Army doctrine (e.g., ATP 1-05.04) that implement and provide further specific guidance on how religious exercise is accommodated in the Army. </a:t>
            </a:r>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6</a:t>
            </a:fld>
            <a:endParaRPr lang="en-US" dirty="0"/>
          </a:p>
        </p:txBody>
      </p:sp>
    </p:spTree>
    <p:extLst>
      <p:ext uri="{BB962C8B-B14F-4D97-AF65-F5344CB8AC3E}">
        <p14:creationId xmlns:p14="http://schemas.microsoft.com/office/powerpoint/2010/main" val="2843425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76" indent="-171176">
              <a:buFontTx/>
              <a:buChar char="-"/>
            </a:pPr>
            <a:r>
              <a:rPr lang="en-US" baseline="0" dirty="0" smtClean="0"/>
              <a:t>The First Amendment broadly and generally restricts the federal government, to include the military, from prohibiting “free exercise” of religion. </a:t>
            </a:r>
          </a:p>
          <a:p>
            <a:pPr marL="171176" indent="-171176">
              <a:buFontTx/>
              <a:buChar char="-"/>
            </a:pPr>
            <a:endParaRPr lang="en-US" baseline="0" dirty="0" smtClean="0"/>
          </a:p>
          <a:p>
            <a:pPr marL="171176" indent="-171176">
              <a:buFontTx/>
              <a:buChar char="-"/>
            </a:pPr>
            <a:r>
              <a:rPr lang="en-US" baseline="0" dirty="0" smtClean="0"/>
              <a:t>Congress placed a higher legal standard</a:t>
            </a:r>
            <a:r>
              <a:rPr lang="en-US" dirty="0" smtClean="0"/>
              <a:t> than what the Constitution requires by passing </a:t>
            </a:r>
            <a:r>
              <a:rPr lang="en-US" baseline="0" dirty="0" smtClean="0"/>
              <a:t>The Religious Freedom and Restoration Act (RFRA). This federal law provides the actual specific standard for our government, military, and the courts regarding how free exercise must be specifically protected and accommodated.</a:t>
            </a:r>
          </a:p>
          <a:p>
            <a:pPr marL="171176" indent="-171176">
              <a:buFontTx/>
              <a:buChar char="-"/>
            </a:pPr>
            <a:endParaRPr lang="en-US" baseline="0" dirty="0" smtClean="0"/>
          </a:p>
          <a:p>
            <a:pPr marL="171176" indent="-171176">
              <a:buFontTx/>
              <a:buChar char="-"/>
            </a:pPr>
            <a:r>
              <a:rPr lang="en-US" baseline="0" dirty="0" smtClean="0"/>
              <a:t>The</a:t>
            </a:r>
            <a:r>
              <a:rPr lang="en-US" dirty="0" smtClean="0"/>
              <a:t> most important two phrases to remember in knowing the legal standard for when the military can restrict or burden the exercise of religion is</a:t>
            </a:r>
          </a:p>
          <a:p>
            <a:pPr marL="627644" lvl="1" indent="-171176">
              <a:buFontTx/>
              <a:buChar char="-"/>
            </a:pPr>
            <a:r>
              <a:rPr lang="en-US" b="1" baseline="0" dirty="0" smtClean="0"/>
              <a:t>Compelling government</a:t>
            </a:r>
            <a:r>
              <a:rPr lang="en-US" b="1" dirty="0" smtClean="0"/>
              <a:t> interest </a:t>
            </a:r>
            <a:r>
              <a:rPr lang="en-US" dirty="0" smtClean="0"/>
              <a:t>(which is considered in DOD/Army contexts in later slides as “military necessity”) and</a:t>
            </a:r>
          </a:p>
          <a:p>
            <a:pPr marL="627644" lvl="1" indent="-171176">
              <a:buFontTx/>
              <a:buChar char="-"/>
            </a:pPr>
            <a:r>
              <a:rPr lang="en-US" b="1" dirty="0" smtClean="0"/>
              <a:t>Least restrictive means</a:t>
            </a:r>
            <a:endParaRPr lang="en-US" b="1" baseline="0" dirty="0" smtClean="0"/>
          </a:p>
          <a:p>
            <a:pPr marL="171176" indent="-171176">
              <a:buFontTx/>
              <a:buChar char="-"/>
            </a:pPr>
            <a:endParaRPr lang="en-US" baseline="0" dirty="0" smtClean="0"/>
          </a:p>
          <a:p>
            <a:pPr marL="171176" indent="-171176">
              <a:buFontTx/>
              <a:buChar char="-"/>
            </a:pPr>
            <a:endParaRPr lang="en-US" baseline="0" dirty="0" smtClean="0"/>
          </a:p>
          <a:p>
            <a:pPr marL="171176" indent="-171176">
              <a:buFontTx/>
              <a:buChar char="-"/>
            </a:pPr>
            <a:endParaRPr lang="en-US" baseline="0" dirty="0" smtClean="0"/>
          </a:p>
          <a:p>
            <a:pPr marL="171176" indent="-171176">
              <a:buFontTx/>
              <a:buChar char="-"/>
            </a:pPr>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7</a:t>
            </a:fld>
            <a:endParaRPr lang="en-US" dirty="0"/>
          </a:p>
        </p:txBody>
      </p:sp>
    </p:spTree>
    <p:extLst>
      <p:ext uri="{BB962C8B-B14F-4D97-AF65-F5344CB8AC3E}">
        <p14:creationId xmlns:p14="http://schemas.microsoft.com/office/powerpoint/2010/main" val="2586568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76" indent="-171176">
              <a:buFontTx/>
              <a:buChar char="-"/>
            </a:pPr>
            <a:endParaRPr lang="en-US" baseline="0" dirty="0" smtClean="0"/>
          </a:p>
          <a:p>
            <a:pPr marL="171176" indent="-171176">
              <a:buFontTx/>
              <a:buChar char="-"/>
            </a:pPr>
            <a:r>
              <a:rPr lang="en-US" baseline="0" dirty="0" smtClean="0"/>
              <a:t>Statements</a:t>
            </a:r>
            <a:r>
              <a:rPr lang="en-US" dirty="0" smtClean="0"/>
              <a:t> </a:t>
            </a:r>
            <a:r>
              <a:rPr lang="en-US" baseline="0" dirty="0" smtClean="0"/>
              <a:t>on this slide and the next are taken directly from the October 2017 Attorney General Memorandum guidance to all Executive Departments and Agencies (including the Department of Defense and the U.S. Army) on religious liberty protections in federal law. </a:t>
            </a:r>
          </a:p>
          <a:p>
            <a:pPr marL="171176" indent="-171176">
              <a:buFontTx/>
              <a:buChar char="-"/>
            </a:pPr>
            <a:endParaRPr lang="en-US" baseline="0" dirty="0" smtClean="0"/>
          </a:p>
          <a:p>
            <a:pPr marL="171176" indent="-171176">
              <a:buFontTx/>
              <a:buChar char="-"/>
            </a:pPr>
            <a:r>
              <a:rPr lang="en-US" baseline="0" dirty="0" smtClean="0"/>
              <a:t>Religious accommodation</a:t>
            </a:r>
            <a:r>
              <a:rPr lang="en-US" dirty="0" smtClean="0"/>
              <a:t> </a:t>
            </a:r>
            <a:r>
              <a:rPr lang="en-US" baseline="0" dirty="0" smtClean="0"/>
              <a:t>involves interpretation of the Free Exercise Clause of the First Amendment. However, when accommodating free exercise of</a:t>
            </a:r>
            <a:r>
              <a:rPr lang="en-US" dirty="0" smtClean="0"/>
              <a:t> religion, </a:t>
            </a:r>
            <a:r>
              <a:rPr lang="en-US" baseline="0" dirty="0" smtClean="0"/>
              <a:t>the government/military must also be careful not to favor certain religions, which is a principle supported by the Establishment Clause of the First Amendment. That is why advisors to government and military leaders must be careful not to appear to “officially favor or disfavor particular religious groups”, and why a military leader’s “exercise of religion” must be careful not to appear to communicate official government endorsement of that particular religious belief.</a:t>
            </a:r>
          </a:p>
          <a:p>
            <a:pPr marL="171176" indent="-171176">
              <a:buFontTx/>
              <a:buChar char="-"/>
            </a:pPr>
            <a:endParaRPr lang="en-US" baseline="0" dirty="0" smtClean="0"/>
          </a:p>
          <a:p>
            <a:pPr marL="171176" indent="-171176">
              <a:buFontTx/>
              <a:buChar char="-"/>
            </a:pPr>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8</a:t>
            </a:fld>
            <a:endParaRPr lang="en-US" dirty="0"/>
          </a:p>
        </p:txBody>
      </p:sp>
    </p:spTree>
    <p:extLst>
      <p:ext uri="{BB962C8B-B14F-4D97-AF65-F5344CB8AC3E}">
        <p14:creationId xmlns:p14="http://schemas.microsoft.com/office/powerpoint/2010/main" val="4032806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5"/>
            <a:ext cx="5608320" cy="4073638"/>
          </a:xfrm>
        </p:spPr>
        <p:txBody>
          <a:bodyPr/>
          <a:lstStyle/>
          <a:p>
            <a:pPr marL="171176" indent="-171176">
              <a:buFontTx/>
              <a:buChar char="-"/>
            </a:pPr>
            <a:r>
              <a:rPr lang="en-US" baseline="0" dirty="0" smtClean="0"/>
              <a:t>The standard for allowing the government to burden the free exercise of religion is sometimes called a “strict scrutiny standard.” Courts will,</a:t>
            </a:r>
            <a:r>
              <a:rPr lang="en-US" dirty="0" smtClean="0"/>
              <a:t> and do, “strictly scrutinize” any government claim that it has a good reason to burden the exercise of religion and require that the government have a </a:t>
            </a:r>
            <a:r>
              <a:rPr lang="en-US" baseline="0" dirty="0" smtClean="0"/>
              <a:t>“compelling reason” why it can </a:t>
            </a:r>
            <a:r>
              <a:rPr lang="en-US" i="1" baseline="0" dirty="0" smtClean="0"/>
              <a:t>not </a:t>
            </a:r>
            <a:r>
              <a:rPr lang="en-US" baseline="0" dirty="0" smtClean="0"/>
              <a:t>accommodate exercise of religion in a particular instance.</a:t>
            </a:r>
          </a:p>
          <a:p>
            <a:pPr marL="171176" indent="-171176">
              <a:buFontTx/>
              <a:buChar char="-"/>
            </a:pPr>
            <a:endParaRPr lang="en-US" baseline="0" dirty="0" smtClean="0"/>
          </a:p>
          <a:p>
            <a:pPr marL="171176" indent="-171176">
              <a:buFontTx/>
              <a:buChar char="-"/>
            </a:pPr>
            <a:r>
              <a:rPr lang="en-US" baseline="0" dirty="0" smtClean="0"/>
              <a:t>These statements of legal standards of accommodation from federal law (RFRA) are taken directly from the 6 Oct 17 AG Memo directing all Executive Departments and Agencies (including DoD and the U.S. Army) how they must enforce</a:t>
            </a:r>
            <a:r>
              <a:rPr lang="en-US" dirty="0" smtClean="0"/>
              <a:t> </a:t>
            </a:r>
            <a:r>
              <a:rPr lang="en-US" baseline="0" dirty="0" smtClean="0"/>
              <a:t>religious liberty protections. </a:t>
            </a:r>
          </a:p>
          <a:p>
            <a:endParaRPr lang="en-US" baseline="0" dirty="0" smtClean="0"/>
          </a:p>
          <a:p>
            <a:pPr marL="171176" indent="-171176">
              <a:buFontTx/>
              <a:buChar char="-"/>
            </a:pPr>
            <a:r>
              <a:rPr lang="en-US" baseline="0" dirty="0" smtClean="0"/>
              <a:t>As stated previously, this RFRA legal standard stands as the force of law behind all DOD and Army policy, regulations, and instructions that attempt to implement the law on religious accommodation. </a:t>
            </a:r>
          </a:p>
          <a:p>
            <a:pPr marL="171176" indent="-171176">
              <a:buFontTx/>
              <a:buChar char="-"/>
            </a:pPr>
            <a:endParaRPr lang="en-US" baseline="0" dirty="0" smtClean="0"/>
          </a:p>
          <a:p>
            <a:pPr marL="171176" indent="-171176">
              <a:buFontTx/>
              <a:buChar char="-"/>
            </a:pPr>
            <a:r>
              <a:rPr lang="en-US" baseline="0" dirty="0" smtClean="0"/>
              <a:t>Look at the second statement in the cited guidance here about “least restrictive means” and achieving government interests through a “viable alternative”. </a:t>
            </a:r>
            <a:r>
              <a:rPr lang="en-US" dirty="0" smtClean="0"/>
              <a:t>Consider </a:t>
            </a:r>
            <a:r>
              <a:rPr lang="en-US" baseline="0" dirty="0" smtClean="0"/>
              <a:t>the great practical value to government and military organizations of having trusted advisors such as chaplains who understand particular military units and culture to help adherents and leaders find practical “viable alternatives” in order to agree upon reasonable agreeable accommodations</a:t>
            </a:r>
            <a:r>
              <a:rPr lang="en-US" dirty="0" smtClean="0"/>
              <a:t> </a:t>
            </a:r>
            <a:r>
              <a:rPr lang="en-US" baseline="0" dirty="0" smtClean="0"/>
              <a:t>of religious practice that enhance</a:t>
            </a:r>
            <a:r>
              <a:rPr lang="en-US" dirty="0" smtClean="0"/>
              <a:t> mission accomplishment.</a:t>
            </a:r>
            <a:r>
              <a:rPr lang="en-US" baseline="0" dirty="0" smtClean="0"/>
              <a:t> </a:t>
            </a:r>
          </a:p>
          <a:p>
            <a:pPr marL="171176" indent="-171176">
              <a:buFontTx/>
              <a:buChar char="-"/>
            </a:pPr>
            <a:endParaRPr lang="en-US" baseline="0" dirty="0" smtClean="0"/>
          </a:p>
          <a:p>
            <a:pPr marL="171176" indent="-171176">
              <a:buFontTx/>
              <a:buChar char="-"/>
            </a:pPr>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9</a:t>
            </a:fld>
            <a:endParaRPr lang="en-US" dirty="0"/>
          </a:p>
        </p:txBody>
      </p:sp>
    </p:spTree>
    <p:extLst>
      <p:ext uri="{BB962C8B-B14F-4D97-AF65-F5344CB8AC3E}">
        <p14:creationId xmlns:p14="http://schemas.microsoft.com/office/powerpoint/2010/main" val="32843295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3ED51C3-0F61-4ABC-A1AE-D3E365D34F86}" type="slidenum">
              <a:rPr lang="en-US" smtClean="0">
                <a:solidFill>
                  <a:prstClr val="black">
                    <a:tint val="75000"/>
                  </a:prstClr>
                </a:solidFill>
              </a:rPr>
              <a:pPr/>
              <a:t>‹#›</a:t>
            </a:fld>
            <a:endParaRPr lang="en-US" dirty="0">
              <a:solidFill>
                <a:prstClr val="black">
                  <a:tint val="75000"/>
                </a:prstClr>
              </a:solidFill>
            </a:endParaRPr>
          </a:p>
        </p:txBody>
      </p:sp>
      <p:sp>
        <p:nvSpPr>
          <p:cNvPr id="7" name="Rectangle 8"/>
          <p:cNvSpPr>
            <a:spLocks noChangeArrowheads="1"/>
          </p:cNvSpPr>
          <p:nvPr userDrawn="1"/>
        </p:nvSpPr>
        <p:spPr bwMode="auto">
          <a:xfrm>
            <a:off x="914400" y="457200"/>
            <a:ext cx="8001000" cy="109538"/>
          </a:xfrm>
          <a:prstGeom prst="rect">
            <a:avLst/>
          </a:prstGeom>
          <a:solidFill>
            <a:srgbClr val="EABD00"/>
          </a:solidFill>
          <a:ln>
            <a:noFill/>
          </a:ln>
          <a:extLst/>
        </p:spPr>
        <p:txBody>
          <a:bodyPr lIns="51430" tIns="25715" rIns="51430" bIns="2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956" dirty="0" smtClean="0">
              <a:solidFill>
                <a:srgbClr val="000000"/>
              </a:solidFill>
            </a:endParaRPr>
          </a:p>
        </p:txBody>
      </p:sp>
      <p:sp>
        <p:nvSpPr>
          <p:cNvPr id="8" name="Rectangle 10"/>
          <p:cNvSpPr>
            <a:spLocks noChangeArrowheads="1"/>
          </p:cNvSpPr>
          <p:nvPr userDrawn="1"/>
        </p:nvSpPr>
        <p:spPr bwMode="auto">
          <a:xfrm>
            <a:off x="152400" y="6553204"/>
            <a:ext cx="8839200" cy="161925"/>
          </a:xfrm>
          <a:prstGeom prst="rect">
            <a:avLst/>
          </a:prstGeom>
          <a:solidFill>
            <a:schemeClr val="tx1"/>
          </a:solidFill>
          <a:ln>
            <a:noFill/>
          </a:ln>
          <a:extLst/>
        </p:spPr>
        <p:txBody>
          <a:bodyPr lIns="51430" tIns="25715" rIns="51430" bIns="2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956" dirty="0" smtClean="0">
              <a:solidFill>
                <a:srgbClr val="000000"/>
              </a:solidFill>
            </a:endParaRPr>
          </a:p>
        </p:txBody>
      </p:sp>
      <p:sp>
        <p:nvSpPr>
          <p:cNvPr id="9" name="Slide Number Placeholder 8"/>
          <p:cNvSpPr txBox="1">
            <a:spLocks/>
          </p:cNvSpPr>
          <p:nvPr userDrawn="1"/>
        </p:nvSpPr>
        <p:spPr>
          <a:xfrm>
            <a:off x="6858000" y="6448425"/>
            <a:ext cx="2133600" cy="381000"/>
          </a:xfrm>
          <a:prstGeom prst="rect">
            <a:avLst/>
          </a:prstGeom>
        </p:spPr>
        <p:txBody>
          <a:bodyPr lIns="51430" tIns="25715" rIns="51430" bIns="25715" anchor="ctr"/>
          <a:lstStyle/>
          <a:p>
            <a:pPr algn="r" defTabSz="513458" fontAlgn="base">
              <a:spcBef>
                <a:spcPct val="0"/>
              </a:spcBef>
              <a:spcAft>
                <a:spcPct val="0"/>
              </a:spcAft>
              <a:defRPr/>
            </a:pPr>
            <a:fld id="{BA879E58-23A0-4A77-8FB5-76FAC61AC11D}" type="slidenum">
              <a:rPr lang="en-US" sz="675" b="1">
                <a:solidFill>
                  <a:srgbClr val="FFFFFF"/>
                </a:solidFill>
                <a:cs typeface="Arial" charset="0"/>
              </a:rPr>
              <a:pPr algn="r" defTabSz="513458" fontAlgn="base">
                <a:spcBef>
                  <a:spcPct val="0"/>
                </a:spcBef>
                <a:spcAft>
                  <a:spcPct val="0"/>
                </a:spcAft>
                <a:defRPr/>
              </a:pPr>
              <a:t>‹#›</a:t>
            </a:fld>
            <a:endParaRPr lang="en-US" sz="675" b="1" dirty="0">
              <a:solidFill>
                <a:srgbClr val="FFFFFF"/>
              </a:solidFill>
              <a:cs typeface="Arial" charset="0"/>
            </a:endParaRPr>
          </a:p>
        </p:txBody>
      </p:sp>
      <p:pic>
        <p:nvPicPr>
          <p:cNvPr id="10" name="Picture 13" descr="army one ping2.png"/>
          <p:cNvPicPr>
            <a:picLocks noChangeAspect="1"/>
          </p:cNvPicPr>
          <p:nvPr userDrawn="1"/>
        </p:nvPicPr>
        <p:blipFill>
          <a:blip r:embed="rId2" cstate="print"/>
          <a:srcRect/>
          <a:stretch>
            <a:fillRect/>
          </a:stretch>
        </p:blipFill>
        <p:spPr bwMode="auto">
          <a:xfrm>
            <a:off x="228602" y="77792"/>
            <a:ext cx="671513" cy="777875"/>
          </a:xfrm>
          <a:prstGeom prst="rect">
            <a:avLst/>
          </a:prstGeom>
          <a:noFill/>
          <a:ln w="9525">
            <a:noFill/>
            <a:miter lim="800000"/>
            <a:headEnd/>
            <a:tailEnd/>
          </a:ln>
        </p:spPr>
      </p:pic>
    </p:spTree>
    <p:extLst>
      <p:ext uri="{BB962C8B-B14F-4D97-AF65-F5344CB8AC3E}">
        <p14:creationId xmlns:p14="http://schemas.microsoft.com/office/powerpoint/2010/main" val="133280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3ED51C3-0F61-4ABC-A1AE-D3E365D34F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1193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3ED51C3-0F61-4ABC-A1AE-D3E365D34F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8104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7" name="Picture 13" descr="army one ping2.png"/>
          <p:cNvPicPr>
            <a:picLocks noChangeAspect="1"/>
          </p:cNvPicPr>
          <p:nvPr userDrawn="1"/>
        </p:nvPicPr>
        <p:blipFill>
          <a:blip r:embed="rId2" cstate="print"/>
          <a:srcRect/>
          <a:stretch>
            <a:fillRect/>
          </a:stretch>
        </p:blipFill>
        <p:spPr bwMode="auto">
          <a:xfrm>
            <a:off x="228602" y="77792"/>
            <a:ext cx="671513" cy="777875"/>
          </a:xfrm>
          <a:prstGeom prst="rect">
            <a:avLst/>
          </a:prstGeom>
          <a:noFill/>
          <a:ln w="9525">
            <a:noFill/>
            <a:miter lim="800000"/>
            <a:headEnd/>
            <a:tailEnd/>
          </a:ln>
        </p:spPr>
      </p:pic>
      <p:sp>
        <p:nvSpPr>
          <p:cNvPr id="8" name="Rectangle 7"/>
          <p:cNvSpPr>
            <a:spLocks noChangeArrowheads="1"/>
          </p:cNvSpPr>
          <p:nvPr userDrawn="1"/>
        </p:nvSpPr>
        <p:spPr bwMode="auto">
          <a:xfrm>
            <a:off x="152400" y="6553204"/>
            <a:ext cx="8839200" cy="161925"/>
          </a:xfrm>
          <a:prstGeom prst="rect">
            <a:avLst/>
          </a:prstGeom>
          <a:solidFill>
            <a:schemeClr val="tx1"/>
          </a:solidFill>
          <a:ln>
            <a:noFill/>
          </a:ln>
          <a:extLst/>
        </p:spPr>
        <p:txBody>
          <a:bodyPr lIns="51430" tIns="25715" rIns="51430" bIns="2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956" dirty="0" smtClean="0">
              <a:solidFill>
                <a:srgbClr val="000000"/>
              </a:solidFill>
              <a:ea typeface="ＭＳ Ｐゴシック" pitchFamily="34" charset="-128"/>
            </a:endParaRPr>
          </a:p>
        </p:txBody>
      </p:sp>
      <p:sp>
        <p:nvSpPr>
          <p:cNvPr id="9" name="Rectangle 8"/>
          <p:cNvSpPr>
            <a:spLocks noChangeArrowheads="1"/>
          </p:cNvSpPr>
          <p:nvPr userDrawn="1"/>
        </p:nvSpPr>
        <p:spPr bwMode="auto">
          <a:xfrm>
            <a:off x="1066800" y="609600"/>
            <a:ext cx="8001000" cy="109538"/>
          </a:xfrm>
          <a:prstGeom prst="rect">
            <a:avLst/>
          </a:prstGeom>
          <a:solidFill>
            <a:srgbClr val="EABD00"/>
          </a:solidFill>
          <a:ln>
            <a:noFill/>
          </a:ln>
          <a:extLst/>
        </p:spPr>
        <p:txBody>
          <a:bodyPr lIns="51430" tIns="25715" rIns="51430" bIns="2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956" dirty="0" smtClean="0">
              <a:solidFill>
                <a:srgbClr val="000000"/>
              </a:solidFill>
            </a:endParaRPr>
          </a:p>
        </p:txBody>
      </p:sp>
      <p:sp>
        <p:nvSpPr>
          <p:cNvPr id="10" name="TextBox 9"/>
          <p:cNvSpPr txBox="1"/>
          <p:nvPr userDrawn="1"/>
        </p:nvSpPr>
        <p:spPr>
          <a:xfrm>
            <a:off x="4116887" y="6682368"/>
            <a:ext cx="683200" cy="170175"/>
          </a:xfrm>
          <a:prstGeom prst="rect">
            <a:avLst/>
          </a:prstGeom>
          <a:noFill/>
        </p:spPr>
        <p:txBody>
          <a:bodyPr wrap="none" rtlCol="0">
            <a:spAutoFit/>
          </a:bodyPr>
          <a:lstStyle/>
          <a:p>
            <a:pPr fontAlgn="base">
              <a:spcBef>
                <a:spcPct val="0"/>
              </a:spcBef>
              <a:spcAft>
                <a:spcPct val="0"/>
              </a:spcAft>
            </a:pPr>
            <a:r>
              <a:rPr lang="en-US" sz="506" b="1" dirty="0" smtClean="0">
                <a:solidFill>
                  <a:srgbClr val="00B050"/>
                </a:solidFill>
                <a:latin typeface="Tahoma" pitchFamily="34" charset="0"/>
                <a:cs typeface="Arial" charset="0"/>
              </a:rPr>
              <a:t>UNCLASSIFIED</a:t>
            </a:r>
          </a:p>
        </p:txBody>
      </p:sp>
      <p:sp>
        <p:nvSpPr>
          <p:cNvPr id="2" name="Title 1"/>
          <p:cNvSpPr>
            <a:spLocks noGrp="1"/>
          </p:cNvSpPr>
          <p:nvPr>
            <p:ph type="title"/>
          </p:nvPr>
        </p:nvSpPr>
        <p:spPr>
          <a:xfrm>
            <a:off x="1017038" y="192884"/>
            <a:ext cx="7142225" cy="662782"/>
          </a:xfrm>
          <a:prstGeom prst="rect">
            <a:avLst/>
          </a:prstGeom>
        </p:spPr>
        <p:txBody>
          <a:bodyPr/>
          <a:lstStyle>
            <a:lvl1pPr marL="0" marR="0" indent="0" algn="ctr" defTabSz="685800" rtl="0" eaLnBrk="1" fontAlgn="auto" latinLnBrk="0" hangingPunct="1">
              <a:lnSpc>
                <a:spcPct val="90000"/>
              </a:lnSpc>
              <a:spcBef>
                <a:spcPct val="0"/>
              </a:spcBef>
              <a:spcAft>
                <a:spcPts val="0"/>
              </a:spcAft>
              <a:buClrTx/>
              <a:buSzTx/>
              <a:buFontTx/>
              <a:buNone/>
              <a:tabLst/>
              <a:defRPr sz="2100" b="1" i="0" baseline="0">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dirty="0" smtClean="0"/>
              <a:t>Click to edit Master title style</a:t>
            </a:r>
            <a:endParaRPr lang="en-US" dirty="0"/>
          </a:p>
        </p:txBody>
      </p:sp>
    </p:spTree>
    <p:extLst>
      <p:ext uri="{BB962C8B-B14F-4D97-AF65-F5344CB8AC3E}">
        <p14:creationId xmlns:p14="http://schemas.microsoft.com/office/powerpoint/2010/main" val="1936493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581400" y="381004"/>
            <a:ext cx="1981200" cy="2219325"/>
          </a:xfrm>
          <a:prstGeom prst="rect">
            <a:avLst/>
          </a:prstGeom>
          <a:ln>
            <a:noFill/>
          </a:ln>
          <a:effectLst/>
        </p:spPr>
        <p:style>
          <a:lnRef idx="2">
            <a:schemeClr val="dk1"/>
          </a:lnRef>
          <a:fillRef idx="1">
            <a:schemeClr val="lt1"/>
          </a:fillRef>
          <a:effectRef idx="0">
            <a:schemeClr val="dk1"/>
          </a:effectRef>
          <a:fontRef idx="minor">
            <a:schemeClr val="dk1"/>
          </a:fontRef>
        </p:style>
        <p:txBody>
          <a:bodyPr lIns="51430" tIns="25715" rIns="51430" bIns="25715" anchor="ctr"/>
          <a:lstStyle/>
          <a:p>
            <a:pPr algn="ctr" defTabSz="514290" fontAlgn="base">
              <a:spcBef>
                <a:spcPct val="0"/>
              </a:spcBef>
              <a:spcAft>
                <a:spcPct val="0"/>
              </a:spcAft>
              <a:defRPr/>
            </a:pPr>
            <a:endParaRPr lang="en-US" sz="956"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2" name="Group 11"/>
          <p:cNvGrpSpPr>
            <a:grpSpLocks/>
          </p:cNvGrpSpPr>
          <p:nvPr userDrawn="1"/>
        </p:nvGrpSpPr>
        <p:grpSpPr bwMode="auto">
          <a:xfrm>
            <a:off x="0" y="228600"/>
            <a:ext cx="9144000" cy="2286000"/>
            <a:chOff x="0" y="228600"/>
            <a:chExt cx="9144000" cy="2286000"/>
          </a:xfrm>
        </p:grpSpPr>
        <p:pic>
          <p:nvPicPr>
            <p:cNvPr id="6" name="Picture 16" descr="army one ping2.png"/>
            <p:cNvPicPr>
              <a:picLocks noChangeAspect="1"/>
            </p:cNvPicPr>
            <p:nvPr userDrawn="1"/>
          </p:nvPicPr>
          <p:blipFill>
            <a:blip r:embed="rId3" cstate="print"/>
            <a:srcRect/>
            <a:stretch>
              <a:fillRect/>
            </a:stretch>
          </p:blipFill>
          <p:spPr bwMode="auto">
            <a:xfrm>
              <a:off x="3657600" y="351264"/>
              <a:ext cx="1828800" cy="2113280"/>
            </a:xfrm>
            <a:prstGeom prst="rect">
              <a:avLst/>
            </a:prstGeom>
            <a:noFill/>
            <a:ln w="9525">
              <a:noFill/>
              <a:miter lim="800000"/>
              <a:headEnd/>
              <a:tailEnd/>
            </a:ln>
          </p:spPr>
        </p:pic>
        <p:sp>
          <p:nvSpPr>
            <p:cNvPr id="7" name="Rectangle 6"/>
            <p:cNvSpPr/>
            <p:nvPr userDrawn="1"/>
          </p:nvSpPr>
          <p:spPr bwMode="auto">
            <a:xfrm>
              <a:off x="0" y="1447800"/>
              <a:ext cx="9144000" cy="274638"/>
            </a:xfrm>
            <a:prstGeom prst="rect">
              <a:avLst/>
            </a:prstGeom>
            <a:solidFill>
              <a:schemeClr val="tx1"/>
            </a:solidFill>
            <a:ln w="9525" cap="flat" cmpd="sng" algn="ctr">
              <a:noFill/>
              <a:prstDash val="solid"/>
              <a:round/>
              <a:headEnd type="none" w="med" len="med"/>
              <a:tailEnd type="none" w="med" len="med"/>
            </a:ln>
            <a:effectLst/>
          </p:spPr>
          <p:txBody>
            <a:bodyPr/>
            <a:lstStyle/>
            <a:p>
              <a:pPr defTabSz="514290" eaLnBrk="0" fontAlgn="base" hangingPunct="0">
                <a:spcBef>
                  <a:spcPct val="0"/>
                </a:spcBef>
                <a:spcAft>
                  <a:spcPct val="0"/>
                </a:spcAft>
                <a:defRPr/>
              </a:pPr>
              <a:endParaRPr lang="en-US" sz="956" dirty="0">
                <a:solidFill>
                  <a:srgbClr val="000000"/>
                </a:solidFill>
                <a:cs typeface="Arial" charset="0"/>
              </a:endParaRPr>
            </a:p>
          </p:txBody>
        </p:sp>
        <p:sp>
          <p:nvSpPr>
            <p:cNvPr id="8" name="Rectangle 7"/>
            <p:cNvSpPr/>
            <p:nvPr userDrawn="1"/>
          </p:nvSpPr>
          <p:spPr bwMode="auto">
            <a:xfrm>
              <a:off x="0" y="1235075"/>
              <a:ext cx="9144000" cy="136525"/>
            </a:xfrm>
            <a:prstGeom prst="rect">
              <a:avLst/>
            </a:prstGeom>
            <a:solidFill>
              <a:srgbClr val="EABD00"/>
            </a:solidFill>
            <a:ln w="9525" cap="flat" cmpd="sng" algn="ctr">
              <a:noFill/>
              <a:prstDash val="solid"/>
              <a:round/>
              <a:headEnd type="none" w="med" len="med"/>
              <a:tailEnd type="none" w="med" len="med"/>
            </a:ln>
            <a:effectLst/>
          </p:spPr>
          <p:txBody>
            <a:bodyPr/>
            <a:lstStyle/>
            <a:p>
              <a:pPr defTabSz="514290" eaLnBrk="0" fontAlgn="base" hangingPunct="0">
                <a:spcBef>
                  <a:spcPct val="0"/>
                </a:spcBef>
                <a:spcAft>
                  <a:spcPct val="0"/>
                </a:spcAft>
                <a:defRPr/>
              </a:pPr>
              <a:endParaRPr lang="en-US" sz="956" dirty="0">
                <a:solidFill>
                  <a:srgbClr val="000000"/>
                </a:solidFill>
                <a:cs typeface="Arial" charset="0"/>
              </a:endParaRPr>
            </a:p>
          </p:txBody>
        </p:sp>
        <p:pic>
          <p:nvPicPr>
            <p:cNvPr id="9" name="Picture 8" descr="army one ping2.png"/>
            <p:cNvPicPr>
              <a:picLocks noChangeAspect="1"/>
            </p:cNvPicPr>
            <p:nvPr userDrawn="1"/>
          </p:nvPicPr>
          <p:blipFill>
            <a:blip r:embed="rId4" cstate="print"/>
            <a:srcRect/>
            <a:stretch>
              <a:fillRect/>
            </a:stretch>
          </p:blipFill>
          <p:spPr>
            <a:xfrm>
              <a:off x="3702050" y="228600"/>
              <a:ext cx="1752600" cy="2286000"/>
            </a:xfrm>
            <a:prstGeom prst="rect">
              <a:avLst/>
            </a:prstGeom>
            <a:effectLst>
              <a:outerShdw blurRad="50800" dist="38100" dir="2700000" algn="tl" rotWithShape="0">
                <a:prstClr val="black">
                  <a:alpha val="40000"/>
                </a:prstClr>
              </a:outerShdw>
            </a:effectLst>
          </p:spPr>
        </p:pic>
      </p:grpSp>
      <p:sp>
        <p:nvSpPr>
          <p:cNvPr id="14" name="Subtitle 2"/>
          <p:cNvSpPr>
            <a:spLocks noGrp="1"/>
          </p:cNvSpPr>
          <p:nvPr>
            <p:ph type="subTitle" idx="1"/>
          </p:nvPr>
        </p:nvSpPr>
        <p:spPr>
          <a:xfrm>
            <a:off x="838200" y="4191000"/>
            <a:ext cx="7620000" cy="1143000"/>
          </a:xfrm>
          <a:prstGeom prst="rect">
            <a:avLst/>
          </a:prstGeom>
        </p:spPr>
        <p:txBody>
          <a:bodyPr>
            <a:normAutofit/>
          </a:bodyPr>
          <a:lstStyle>
            <a:lvl1pPr marL="0" indent="0" algn="ctr">
              <a:buNone/>
              <a:defRPr sz="1125" b="0" baseline="0">
                <a:solidFill>
                  <a:schemeClr val="tx1">
                    <a:lumMod val="65000"/>
                    <a:lumOff val="35000"/>
                  </a:schemeClr>
                </a:solidFill>
                <a:latin typeface="Calibri" pitchFamily="34" charset="0"/>
              </a:defRPr>
            </a:lvl1pPr>
            <a:lvl2pPr marL="257145" indent="0" algn="ctr">
              <a:buNone/>
              <a:defRPr>
                <a:solidFill>
                  <a:schemeClr val="tx1">
                    <a:tint val="75000"/>
                  </a:schemeClr>
                </a:solidFill>
              </a:defRPr>
            </a:lvl2pPr>
            <a:lvl3pPr marL="514290" indent="0" algn="ctr">
              <a:buNone/>
              <a:defRPr>
                <a:solidFill>
                  <a:schemeClr val="tx1">
                    <a:tint val="75000"/>
                  </a:schemeClr>
                </a:solidFill>
              </a:defRPr>
            </a:lvl3pPr>
            <a:lvl4pPr marL="771434" indent="0" algn="ctr">
              <a:buNone/>
              <a:defRPr>
                <a:solidFill>
                  <a:schemeClr val="tx1">
                    <a:tint val="75000"/>
                  </a:schemeClr>
                </a:solidFill>
              </a:defRPr>
            </a:lvl4pPr>
            <a:lvl5pPr marL="1028580" indent="0" algn="ctr">
              <a:buNone/>
              <a:defRPr>
                <a:solidFill>
                  <a:schemeClr val="tx1">
                    <a:tint val="75000"/>
                  </a:schemeClr>
                </a:solidFill>
              </a:defRPr>
            </a:lvl5pPr>
            <a:lvl6pPr marL="1285725" indent="0" algn="ctr">
              <a:buNone/>
              <a:defRPr>
                <a:solidFill>
                  <a:schemeClr val="tx1">
                    <a:tint val="75000"/>
                  </a:schemeClr>
                </a:solidFill>
              </a:defRPr>
            </a:lvl6pPr>
            <a:lvl7pPr marL="1542869" indent="0" algn="ctr">
              <a:buNone/>
              <a:defRPr>
                <a:solidFill>
                  <a:schemeClr val="tx1">
                    <a:tint val="75000"/>
                  </a:schemeClr>
                </a:solidFill>
              </a:defRPr>
            </a:lvl7pPr>
            <a:lvl8pPr marL="1800015" indent="0" algn="ctr">
              <a:buNone/>
              <a:defRPr>
                <a:solidFill>
                  <a:schemeClr val="tx1">
                    <a:tint val="75000"/>
                  </a:schemeClr>
                </a:solidFill>
              </a:defRPr>
            </a:lvl8pPr>
            <a:lvl9pPr marL="2057159" indent="0" algn="ctr">
              <a:buNone/>
              <a:defRPr>
                <a:solidFill>
                  <a:schemeClr val="tx1">
                    <a:tint val="75000"/>
                  </a:schemeClr>
                </a:solidFill>
              </a:defRPr>
            </a:lvl9pPr>
          </a:lstStyle>
          <a:p>
            <a:endParaRPr lang="en-US" dirty="0"/>
          </a:p>
        </p:txBody>
      </p:sp>
      <p:sp>
        <p:nvSpPr>
          <p:cNvPr id="20" name="Title 19"/>
          <p:cNvSpPr>
            <a:spLocks noGrp="1"/>
          </p:cNvSpPr>
          <p:nvPr>
            <p:ph type="title"/>
          </p:nvPr>
        </p:nvSpPr>
        <p:spPr>
          <a:xfrm>
            <a:off x="457200" y="2743200"/>
            <a:ext cx="8229600" cy="731838"/>
          </a:xfrm>
          <a:prstGeom prst="rect">
            <a:avLst/>
          </a:prstGeom>
        </p:spPr>
        <p:txBody>
          <a:bodyPr/>
          <a:lstStyle>
            <a:lvl1pPr algn="ctr">
              <a:defRPr sz="2475" b="1">
                <a:latin typeface="Calibr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9382166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10/24/2019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pic>
        <p:nvPicPr>
          <p:cNvPr id="7" name="Picture 13" descr="army one ping2.png"/>
          <p:cNvPicPr>
            <a:picLocks noChangeAspect="1"/>
          </p:cNvPicPr>
          <p:nvPr userDrawn="1"/>
        </p:nvPicPr>
        <p:blipFill>
          <a:blip r:embed="rId2" cstate="print"/>
          <a:srcRect/>
          <a:stretch>
            <a:fillRect/>
          </a:stretch>
        </p:blipFill>
        <p:spPr bwMode="auto">
          <a:xfrm>
            <a:off x="228602" y="77792"/>
            <a:ext cx="671513" cy="777875"/>
          </a:xfrm>
          <a:prstGeom prst="rect">
            <a:avLst/>
          </a:prstGeom>
          <a:noFill/>
          <a:ln w="9525">
            <a:noFill/>
            <a:miter lim="800000"/>
            <a:headEnd/>
            <a:tailEnd/>
          </a:ln>
        </p:spPr>
      </p:pic>
      <p:sp>
        <p:nvSpPr>
          <p:cNvPr id="8" name="Rectangle 7"/>
          <p:cNvSpPr>
            <a:spLocks noChangeArrowheads="1"/>
          </p:cNvSpPr>
          <p:nvPr userDrawn="1"/>
        </p:nvSpPr>
        <p:spPr bwMode="auto">
          <a:xfrm>
            <a:off x="152400" y="6553204"/>
            <a:ext cx="8839200" cy="161925"/>
          </a:xfrm>
          <a:prstGeom prst="rect">
            <a:avLst/>
          </a:prstGeom>
          <a:solidFill>
            <a:schemeClr val="tx1"/>
          </a:solidFill>
          <a:ln>
            <a:noFill/>
          </a:ln>
          <a:extLst/>
        </p:spPr>
        <p:txBody>
          <a:bodyPr lIns="51430" tIns="25715" rIns="51430" bIns="2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956" dirty="0" smtClean="0">
              <a:solidFill>
                <a:srgbClr val="000000"/>
              </a:solidFill>
              <a:ea typeface="ＭＳ Ｐゴシック" pitchFamily="34" charset="-128"/>
            </a:endParaRPr>
          </a:p>
        </p:txBody>
      </p:sp>
      <p:sp>
        <p:nvSpPr>
          <p:cNvPr id="9" name="Rectangle 8"/>
          <p:cNvSpPr>
            <a:spLocks noChangeArrowheads="1"/>
          </p:cNvSpPr>
          <p:nvPr userDrawn="1"/>
        </p:nvSpPr>
        <p:spPr bwMode="auto">
          <a:xfrm>
            <a:off x="1066800" y="609600"/>
            <a:ext cx="8001000" cy="109538"/>
          </a:xfrm>
          <a:prstGeom prst="rect">
            <a:avLst/>
          </a:prstGeom>
          <a:solidFill>
            <a:srgbClr val="EABD00"/>
          </a:solidFill>
          <a:ln>
            <a:noFill/>
          </a:ln>
          <a:extLst/>
        </p:spPr>
        <p:txBody>
          <a:bodyPr lIns="51430" tIns="25715" rIns="51430" bIns="2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956" dirty="0" smtClean="0">
              <a:solidFill>
                <a:srgbClr val="000000"/>
              </a:solidFill>
            </a:endParaRPr>
          </a:p>
        </p:txBody>
      </p:sp>
      <p:sp>
        <p:nvSpPr>
          <p:cNvPr id="10" name="TextBox 9"/>
          <p:cNvSpPr txBox="1"/>
          <p:nvPr userDrawn="1"/>
        </p:nvSpPr>
        <p:spPr>
          <a:xfrm>
            <a:off x="4193887" y="6682368"/>
            <a:ext cx="683200" cy="170175"/>
          </a:xfrm>
          <a:prstGeom prst="rect">
            <a:avLst/>
          </a:prstGeom>
          <a:noFill/>
        </p:spPr>
        <p:txBody>
          <a:bodyPr wrap="none" rtlCol="0">
            <a:spAutoFit/>
          </a:bodyPr>
          <a:lstStyle/>
          <a:p>
            <a:pPr fontAlgn="base">
              <a:spcBef>
                <a:spcPct val="0"/>
              </a:spcBef>
              <a:spcAft>
                <a:spcPct val="0"/>
              </a:spcAft>
            </a:pPr>
            <a:r>
              <a:rPr lang="en-US" sz="506" b="1" dirty="0" smtClean="0">
                <a:solidFill>
                  <a:srgbClr val="00B050"/>
                </a:solidFill>
                <a:latin typeface="Tahoma" pitchFamily="34" charset="0"/>
                <a:cs typeface="Arial" charset="0"/>
              </a:rPr>
              <a:t>UNCLASSIFIED</a:t>
            </a:r>
            <a:endParaRPr lang="en-US" sz="506" b="1" dirty="0">
              <a:solidFill>
                <a:srgbClr val="00B050"/>
              </a:solidFill>
              <a:latin typeface="Tahoma" pitchFamily="34" charset="0"/>
              <a:cs typeface="Arial" charset="0"/>
            </a:endParaRPr>
          </a:p>
        </p:txBody>
      </p:sp>
    </p:spTree>
    <p:extLst>
      <p:ext uri="{BB962C8B-B14F-4D97-AF65-F5344CB8AC3E}">
        <p14:creationId xmlns:p14="http://schemas.microsoft.com/office/powerpoint/2010/main" val="199142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3ED51C3-0F61-4ABC-A1AE-D3E365D34F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9374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3ED51C3-0F61-4ABC-A1AE-D3E365D34F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730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3ED51C3-0F61-4ABC-A1AE-D3E365D34F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3552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3ED51C3-0F61-4ABC-A1AE-D3E365D34F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5594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3ED51C3-0F61-4ABC-A1AE-D3E365D34F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7470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3ED51C3-0F61-4ABC-A1AE-D3E365D34F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8170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3ED51C3-0F61-4ABC-A1AE-D3E365D34F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742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ED51C3-0F61-4ABC-A1AE-D3E365D34F86}" type="slidenum">
              <a:rPr lang="en-US" smtClean="0">
                <a:solidFill>
                  <a:prstClr val="black">
                    <a:tint val="75000"/>
                  </a:prstClr>
                </a:solidFill>
              </a:rPr>
              <a:pPr/>
              <a:t>‹#›</a:t>
            </a:fld>
            <a:endParaRPr lang="en-US" dirty="0">
              <a:solidFill>
                <a:prstClr val="black">
                  <a:tint val="75000"/>
                </a:prstClr>
              </a:solidFill>
            </a:endParaRPr>
          </a:p>
        </p:txBody>
      </p:sp>
      <p:sp>
        <p:nvSpPr>
          <p:cNvPr id="7" name="Rectangle 10"/>
          <p:cNvSpPr>
            <a:spLocks noChangeArrowheads="1"/>
          </p:cNvSpPr>
          <p:nvPr userDrawn="1"/>
        </p:nvSpPr>
        <p:spPr bwMode="auto">
          <a:xfrm>
            <a:off x="152400" y="6553204"/>
            <a:ext cx="8839200" cy="161925"/>
          </a:xfrm>
          <a:prstGeom prst="rect">
            <a:avLst/>
          </a:prstGeom>
          <a:solidFill>
            <a:schemeClr val="tx1"/>
          </a:solidFill>
          <a:ln>
            <a:noFill/>
          </a:ln>
          <a:extLst/>
        </p:spPr>
        <p:txBody>
          <a:bodyPr lIns="51430" tIns="25715" rIns="51430" bIns="2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956" dirty="0" smtClean="0">
              <a:solidFill>
                <a:srgbClr val="000000"/>
              </a:solidFill>
            </a:endParaRPr>
          </a:p>
        </p:txBody>
      </p:sp>
      <p:pic>
        <p:nvPicPr>
          <p:cNvPr id="8" name="Picture 13" descr="army one ping2.png"/>
          <p:cNvPicPr>
            <a:picLocks noChangeAspect="1"/>
          </p:cNvPicPr>
          <p:nvPr userDrawn="1"/>
        </p:nvPicPr>
        <p:blipFill>
          <a:blip r:embed="rId15" cstate="print"/>
          <a:srcRect/>
          <a:stretch>
            <a:fillRect/>
          </a:stretch>
        </p:blipFill>
        <p:spPr bwMode="auto">
          <a:xfrm>
            <a:off x="228602" y="77792"/>
            <a:ext cx="671513" cy="777875"/>
          </a:xfrm>
          <a:prstGeom prst="rect">
            <a:avLst/>
          </a:prstGeom>
          <a:noFill/>
          <a:ln w="9525">
            <a:noFill/>
            <a:miter lim="800000"/>
            <a:headEnd/>
            <a:tailEnd/>
          </a:ln>
        </p:spPr>
      </p:pic>
      <p:sp>
        <p:nvSpPr>
          <p:cNvPr id="9" name="Rectangle 8"/>
          <p:cNvSpPr>
            <a:spLocks noChangeArrowheads="1"/>
          </p:cNvSpPr>
          <p:nvPr userDrawn="1"/>
        </p:nvSpPr>
        <p:spPr bwMode="auto">
          <a:xfrm>
            <a:off x="152400" y="6553204"/>
            <a:ext cx="8839200" cy="161925"/>
          </a:xfrm>
          <a:prstGeom prst="rect">
            <a:avLst/>
          </a:prstGeom>
          <a:solidFill>
            <a:schemeClr val="tx1"/>
          </a:solidFill>
          <a:ln>
            <a:noFill/>
          </a:ln>
          <a:extLst/>
        </p:spPr>
        <p:txBody>
          <a:bodyPr lIns="51430" tIns="25715" rIns="51430" bIns="2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956" dirty="0" smtClean="0">
              <a:solidFill>
                <a:srgbClr val="000000"/>
              </a:solidFill>
              <a:ea typeface="ＭＳ Ｐゴシック" pitchFamily="34" charset="-128"/>
            </a:endParaRPr>
          </a:p>
        </p:txBody>
      </p:sp>
      <p:sp>
        <p:nvSpPr>
          <p:cNvPr id="10" name="Slide Number Placeholder 8"/>
          <p:cNvSpPr txBox="1">
            <a:spLocks/>
          </p:cNvSpPr>
          <p:nvPr userDrawn="1"/>
        </p:nvSpPr>
        <p:spPr>
          <a:xfrm>
            <a:off x="6858000" y="6207356"/>
            <a:ext cx="2133600" cy="381000"/>
          </a:xfrm>
          <a:prstGeom prst="rect">
            <a:avLst/>
          </a:prstGeom>
        </p:spPr>
        <p:txBody>
          <a:bodyPr lIns="51430" tIns="25715" rIns="51430" bIns="25715" anchor="ctr"/>
          <a:lstStyle/>
          <a:p>
            <a:pPr algn="r" defTabSz="513458" fontAlgn="base">
              <a:spcBef>
                <a:spcPct val="0"/>
              </a:spcBef>
              <a:spcAft>
                <a:spcPct val="0"/>
              </a:spcAft>
              <a:defRPr/>
            </a:pPr>
            <a:fld id="{BA879E58-23A0-4A77-8FB5-76FAC61AC11D}" type="slidenum">
              <a:rPr lang="en-US" sz="675" b="1">
                <a:solidFill>
                  <a:prstClr val="black"/>
                </a:solidFill>
                <a:ea typeface="ＭＳ Ｐゴシック" pitchFamily="34" charset="-128"/>
                <a:cs typeface="Arial" charset="0"/>
              </a:rPr>
              <a:pPr algn="r" defTabSz="513458" fontAlgn="base">
                <a:spcBef>
                  <a:spcPct val="0"/>
                </a:spcBef>
                <a:spcAft>
                  <a:spcPct val="0"/>
                </a:spcAft>
                <a:defRPr/>
              </a:pPr>
              <a:t>‹#›</a:t>
            </a:fld>
            <a:endParaRPr lang="en-US" sz="675" b="1" dirty="0">
              <a:solidFill>
                <a:prstClr val="black"/>
              </a:solidFill>
              <a:ea typeface="ＭＳ Ｐゴシック" pitchFamily="34" charset="-128"/>
              <a:cs typeface="Arial" charset="0"/>
            </a:endParaRPr>
          </a:p>
        </p:txBody>
      </p:sp>
    </p:spTree>
    <p:extLst>
      <p:ext uri="{BB962C8B-B14F-4D97-AF65-F5344CB8AC3E}">
        <p14:creationId xmlns:p14="http://schemas.microsoft.com/office/powerpoint/2010/main" val="213584542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9" r:id="rId12"/>
    <p:sldLayoutId id="214748367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mailto:usarmy.pentagon.hqda-dcs-g-1.mbx.command-policy@mail.mil"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usarmy.pentagon.hqda-dcs-g-1.mbx.command-policy@mail.mil"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2608" y="1257302"/>
            <a:ext cx="8285262" cy="1569660"/>
          </a:xfrm>
          <a:prstGeom prst="rect">
            <a:avLst/>
          </a:prstGeom>
          <a:noFill/>
        </p:spPr>
        <p:txBody>
          <a:bodyPr wrap="square" rtlCol="0">
            <a:spAutoFit/>
          </a:bodyPr>
          <a:lstStyle/>
          <a:p>
            <a:pPr algn="ctr"/>
            <a:r>
              <a:rPr lang="en-US" sz="3200" b="1" dirty="0" smtClean="0">
                <a:solidFill>
                  <a:prstClr val="black"/>
                </a:solidFill>
                <a:latin typeface="Arial" panose="020B0604020202020204" pitchFamily="34" charset="0"/>
                <a:cs typeface="Arial" panose="020B0604020202020204" pitchFamily="34" charset="0"/>
              </a:rPr>
              <a:t>Religious Accommodation</a:t>
            </a:r>
          </a:p>
          <a:p>
            <a:pPr algn="ctr"/>
            <a:r>
              <a:rPr lang="en-US" sz="3200" b="1" dirty="0" smtClean="0">
                <a:solidFill>
                  <a:prstClr val="black"/>
                </a:solidFill>
                <a:latin typeface="Arial" panose="020B0604020202020204" pitchFamily="34" charset="0"/>
                <a:cs typeface="Arial" panose="020B0604020202020204" pitchFamily="34" charset="0"/>
              </a:rPr>
              <a:t>in the Army: </a:t>
            </a:r>
          </a:p>
          <a:p>
            <a:pPr algn="ctr"/>
            <a:r>
              <a:rPr lang="en-US" sz="3200" b="1" dirty="0" smtClean="0">
                <a:solidFill>
                  <a:prstClr val="black"/>
                </a:solidFill>
                <a:latin typeface="Arial" panose="020B0604020202020204" pitchFamily="34" charset="0"/>
                <a:cs typeface="Arial" panose="020B0604020202020204" pitchFamily="34" charset="0"/>
              </a:rPr>
              <a:t>Advising the Command</a:t>
            </a:r>
            <a:endParaRPr lang="en-US" sz="3200" dirty="0">
              <a:solidFill>
                <a:prstClr val="black"/>
              </a:solidFill>
              <a:latin typeface="Arial" panose="020B0604020202020204" pitchFamily="34" charset="0"/>
              <a:cs typeface="Arial" panose="020B0604020202020204" pitchFamily="34" charset="0"/>
            </a:endParaRPr>
          </a:p>
        </p:txBody>
      </p:sp>
      <p:sp>
        <p:nvSpPr>
          <p:cNvPr id="6" name="TextBox 5"/>
          <p:cNvSpPr txBox="1"/>
          <p:nvPr/>
        </p:nvSpPr>
        <p:spPr>
          <a:xfrm>
            <a:off x="6442971" y="6212915"/>
            <a:ext cx="2204899" cy="300082"/>
          </a:xfrm>
          <a:prstGeom prst="rect">
            <a:avLst/>
          </a:prstGeom>
          <a:noFill/>
        </p:spPr>
        <p:txBody>
          <a:bodyPr wrap="square" rtlCol="0">
            <a:spAutoFit/>
          </a:bodyPr>
          <a:lstStyle/>
          <a:p>
            <a:r>
              <a:rPr lang="en-US" sz="1350" dirty="0" smtClean="0">
                <a:solidFill>
                  <a:prstClr val="black"/>
                </a:solidFill>
                <a:latin typeface="Arial" panose="020B0604020202020204" pitchFamily="34" charset="0"/>
                <a:cs typeface="Arial" panose="020B0604020202020204" pitchFamily="34" charset="0"/>
              </a:rPr>
              <a:t>As of 8 January 2019</a:t>
            </a:r>
            <a:endParaRPr lang="en-US" sz="1350" dirty="0">
              <a:solidFill>
                <a:prstClr val="black"/>
              </a:solidFill>
              <a:latin typeface="Arial" panose="020B0604020202020204" pitchFamily="34" charset="0"/>
              <a:cs typeface="Arial" panose="020B0604020202020204" pitchFamily="34" charset="0"/>
            </a:endParaRPr>
          </a:p>
        </p:txBody>
      </p:sp>
      <p:sp>
        <p:nvSpPr>
          <p:cNvPr id="2" name="TextBox 1"/>
          <p:cNvSpPr txBox="1"/>
          <p:nvPr/>
        </p:nvSpPr>
        <p:spPr>
          <a:xfrm>
            <a:off x="572877" y="5111827"/>
            <a:ext cx="7943162" cy="369332"/>
          </a:xfrm>
          <a:prstGeom prst="rect">
            <a:avLst/>
          </a:prstGeom>
          <a:noFill/>
          <a:ln w="57150">
            <a:solidFill>
              <a:schemeClr val="tx1"/>
            </a:solidFill>
          </a:ln>
        </p:spPr>
        <p:txBody>
          <a:bodyPr wrap="square" rtlCol="0">
            <a:spAutoFit/>
          </a:bodyPr>
          <a:lstStyle/>
          <a:p>
            <a:pPr algn="ctr"/>
            <a:r>
              <a:rPr lang="en-US" b="1" i="1" dirty="0" smtClean="0">
                <a:solidFill>
                  <a:srgbClr val="FF0000"/>
                </a:solidFill>
              </a:rPr>
              <a:t>OCCH/USACHCS</a:t>
            </a:r>
            <a:endParaRPr lang="en-US" b="1" i="1" dirty="0">
              <a:solidFill>
                <a:srgbClr val="FF0000"/>
              </a:solidFill>
            </a:endParaRPr>
          </a:p>
        </p:txBody>
      </p:sp>
    </p:spTree>
    <p:extLst>
      <p:ext uri="{BB962C8B-B14F-4D97-AF65-F5344CB8AC3E}">
        <p14:creationId xmlns:p14="http://schemas.microsoft.com/office/powerpoint/2010/main" val="3563714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3840" y="950735"/>
            <a:ext cx="8635999" cy="4636654"/>
          </a:xfrm>
          <a:prstGeom prst="rect">
            <a:avLst/>
          </a:prstGeom>
        </p:spPr>
        <p:txBody>
          <a:bodyPr wrap="square" lIns="0" tIns="0" rIns="0" bIns="0">
            <a:spAutoFit/>
          </a:bodyPr>
          <a:lstStyle/>
          <a:p>
            <a:pPr marL="445770" marR="445770">
              <a:lnSpc>
                <a:spcPct val="115000"/>
              </a:lnSpc>
            </a:pPr>
            <a:r>
              <a:rPr lang="en-US" sz="22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“The DoD places </a:t>
            </a:r>
            <a:r>
              <a:rPr lang="en-US" sz="2200" b="1" i="1" dirty="0" smtClean="0">
                <a:solidFill>
                  <a:srgbClr val="0000FF"/>
                </a:solidFill>
                <a:latin typeface="Arial" panose="020B0604020202020204" pitchFamily="34" charset="0"/>
                <a:ea typeface="Calibri" panose="020F0502020204030204" pitchFamily="34" charset="0"/>
                <a:cs typeface="Arial" panose="020B0604020202020204" pitchFamily="34" charset="0"/>
              </a:rPr>
              <a:t>a high value </a:t>
            </a:r>
            <a:r>
              <a:rPr lang="en-US" sz="22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on the rights of members of the Military Services to observe the tenets of their respective religions or to observe no religion at all.” </a:t>
            </a:r>
          </a:p>
          <a:p>
            <a:pPr marL="445770" marR="445770">
              <a:lnSpc>
                <a:spcPct val="115000"/>
              </a:lnSpc>
            </a:pPr>
            <a:r>
              <a:rPr lang="en-US" b="1" dirty="0" smtClean="0">
                <a:latin typeface="Arial" panose="020B0604020202020204" pitchFamily="34" charset="0"/>
                <a:ea typeface="Calibri" panose="020F0502020204030204" pitchFamily="34" charset="0"/>
                <a:cs typeface="Arial" panose="020B0604020202020204" pitchFamily="34" charset="0"/>
              </a:rPr>
              <a:t>			DoD Instruction 1300.17, Change 1, 22 Jan 14</a:t>
            </a:r>
            <a:endParaRPr lang="en-US" b="1" dirty="0">
              <a:latin typeface="Arial" panose="020B0604020202020204" pitchFamily="34" charset="0"/>
              <a:cs typeface="Arial" panose="020B0604020202020204" pitchFamily="34" charset="0"/>
            </a:endParaRPr>
          </a:p>
          <a:p>
            <a:pPr marL="445770" marR="445770">
              <a:lnSpc>
                <a:spcPct val="115000"/>
              </a:lnSpc>
            </a:pPr>
            <a:endParaRPr lang="en-US" sz="2000" i="1"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marL="445770" marR="445770">
              <a:lnSpc>
                <a:spcPct val="115000"/>
              </a:lnSpc>
            </a:pPr>
            <a:r>
              <a:rPr lang="en-US" sz="22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sz="2200" i="1" dirty="0">
                <a:solidFill>
                  <a:srgbClr val="000000"/>
                </a:solidFill>
                <a:latin typeface="Arial" panose="020B0604020202020204" pitchFamily="34" charset="0"/>
                <a:ea typeface="Calibri" panose="020F0502020204030204" pitchFamily="34" charset="0"/>
                <a:cs typeface="Arial" panose="020B0604020202020204" pitchFamily="34" charset="0"/>
              </a:rPr>
              <a:t>The </a:t>
            </a:r>
            <a:r>
              <a:rPr lang="en-US" sz="22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Army </a:t>
            </a:r>
            <a:r>
              <a:rPr lang="en-US" sz="2200" i="1" dirty="0">
                <a:solidFill>
                  <a:srgbClr val="000000"/>
                </a:solidFill>
                <a:latin typeface="Arial" panose="020B0604020202020204" pitchFamily="34" charset="0"/>
                <a:ea typeface="Calibri" panose="020F0502020204030204" pitchFamily="34" charset="0"/>
                <a:cs typeface="Arial" panose="020B0604020202020204" pitchFamily="34" charset="0"/>
              </a:rPr>
              <a:t>places </a:t>
            </a:r>
            <a:r>
              <a:rPr lang="en-US" sz="2200" b="1" i="1" dirty="0">
                <a:solidFill>
                  <a:srgbClr val="0000FF"/>
                </a:solidFill>
                <a:latin typeface="Arial" panose="020B0604020202020204" pitchFamily="34" charset="0"/>
                <a:ea typeface="Calibri" panose="020F0502020204030204" pitchFamily="34" charset="0"/>
                <a:cs typeface="Arial" panose="020B0604020202020204" pitchFamily="34" charset="0"/>
              </a:rPr>
              <a:t>a high value </a:t>
            </a:r>
            <a:r>
              <a:rPr lang="en-US" sz="2200" i="1" dirty="0">
                <a:solidFill>
                  <a:srgbClr val="000000"/>
                </a:solidFill>
                <a:latin typeface="Arial" panose="020B0604020202020204" pitchFamily="34" charset="0"/>
                <a:ea typeface="Calibri" panose="020F0502020204030204" pitchFamily="34" charset="0"/>
                <a:cs typeface="Arial" panose="020B0604020202020204" pitchFamily="34" charset="0"/>
              </a:rPr>
              <a:t>on the rights of </a:t>
            </a:r>
            <a:r>
              <a:rPr lang="en-US" sz="22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its Soldiers </a:t>
            </a:r>
            <a:r>
              <a:rPr lang="en-US" sz="2200" i="1" dirty="0">
                <a:solidFill>
                  <a:srgbClr val="000000"/>
                </a:solidFill>
                <a:latin typeface="Arial" panose="020B0604020202020204" pitchFamily="34" charset="0"/>
                <a:ea typeface="Calibri" panose="020F0502020204030204" pitchFamily="34" charset="0"/>
                <a:cs typeface="Arial" panose="020B0604020202020204" pitchFamily="34" charset="0"/>
              </a:rPr>
              <a:t>to observe the tenets of their respective religions or to observe no religion at all</a:t>
            </a:r>
            <a:r>
              <a:rPr lang="en-US" sz="22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200" b="1" dirty="0" smtClean="0">
                <a:latin typeface="Arial" panose="020B0604020202020204" pitchFamily="34" charset="0"/>
                <a:ea typeface="Calibri" panose="020F0502020204030204" pitchFamily="34" charset="0"/>
                <a:cs typeface="Arial" panose="020B0604020202020204" pitchFamily="34" charset="0"/>
              </a:rPr>
              <a:t> </a:t>
            </a:r>
            <a:endParaRPr lang="en-US" sz="2200" b="1" dirty="0">
              <a:latin typeface="Arial" panose="020B0604020202020204" pitchFamily="34" charset="0"/>
              <a:ea typeface="Calibri" panose="020F0502020204030204" pitchFamily="34" charset="0"/>
              <a:cs typeface="Arial" panose="020B0604020202020204" pitchFamily="34" charset="0"/>
            </a:endParaRPr>
          </a:p>
          <a:p>
            <a:pPr marL="445770" marR="445770">
              <a:lnSpc>
                <a:spcPct val="115000"/>
              </a:lnSpc>
            </a:pPr>
            <a:r>
              <a:rPr lang="en-US" sz="2000" b="1" dirty="0" smtClean="0">
                <a:latin typeface="Arial" panose="020B0604020202020204" pitchFamily="34" charset="0"/>
                <a:ea typeface="Calibri" panose="020F0502020204030204" pitchFamily="34" charset="0"/>
                <a:cs typeface="Arial" panose="020B0604020202020204" pitchFamily="34" charset="0"/>
              </a:rPr>
              <a:t>		</a:t>
            </a:r>
            <a:r>
              <a:rPr lang="en-US" b="1" dirty="0" smtClean="0">
                <a:latin typeface="Arial" panose="020B0604020202020204" pitchFamily="34" charset="0"/>
                <a:ea typeface="Calibri" panose="020F0502020204030204" pitchFamily="34" charset="0"/>
                <a:cs typeface="Arial" panose="020B0604020202020204" pitchFamily="34" charset="0"/>
              </a:rPr>
              <a:t>Direct quote taken from:</a:t>
            </a:r>
          </a:p>
          <a:p>
            <a:pPr marL="902970" marR="445770" lvl="1">
              <a:lnSpc>
                <a:spcPct val="115000"/>
              </a:lnSpc>
            </a:pPr>
            <a:r>
              <a:rPr lang="en-US" b="1" dirty="0">
                <a:latin typeface="Arial" panose="020B0604020202020204" pitchFamily="34" charset="0"/>
                <a:ea typeface="Calibri" panose="020F0502020204030204" pitchFamily="34" charset="0"/>
                <a:cs typeface="Arial" panose="020B0604020202020204" pitchFamily="34" charset="0"/>
              </a:rPr>
              <a:t>	</a:t>
            </a:r>
            <a:r>
              <a:rPr lang="en-US" b="1" dirty="0" smtClean="0">
                <a:latin typeface="Arial" panose="020B0604020202020204" pitchFamily="34" charset="0"/>
                <a:ea typeface="Calibri" panose="020F0502020204030204" pitchFamily="34" charset="0"/>
                <a:cs typeface="Arial" panose="020B0604020202020204" pitchFamily="34" charset="0"/>
              </a:rPr>
              <a:t>		- AR 600-20, </a:t>
            </a:r>
            <a:r>
              <a:rPr lang="en-US" b="1" i="1" dirty="0" smtClean="0">
                <a:latin typeface="Arial" panose="020B0604020202020204" pitchFamily="34" charset="0"/>
                <a:ea typeface="Calibri" panose="020F0502020204030204" pitchFamily="34" charset="0"/>
                <a:cs typeface="Arial" panose="020B0604020202020204" pitchFamily="34" charset="0"/>
              </a:rPr>
              <a:t>Army Command Policy</a:t>
            </a:r>
            <a:r>
              <a:rPr lang="en-US" b="1" dirty="0" smtClean="0">
                <a:latin typeface="Arial" panose="020B0604020202020204" pitchFamily="34" charset="0"/>
                <a:ea typeface="Calibri" panose="020F0502020204030204" pitchFamily="34" charset="0"/>
                <a:cs typeface="Arial" panose="020B0604020202020204" pitchFamily="34" charset="0"/>
              </a:rPr>
              <a:t>, 6 Nov 14</a:t>
            </a:r>
          </a:p>
          <a:p>
            <a:pPr marL="902970" marR="445770" lvl="1">
              <a:lnSpc>
                <a:spcPct val="115000"/>
              </a:lnSpc>
            </a:pPr>
            <a:r>
              <a:rPr lang="en-US" b="1" dirty="0">
                <a:latin typeface="Arial" panose="020B0604020202020204" pitchFamily="34" charset="0"/>
                <a:ea typeface="Calibri" panose="020F0502020204030204" pitchFamily="34" charset="0"/>
                <a:cs typeface="Arial" panose="020B0604020202020204" pitchFamily="34" charset="0"/>
              </a:rPr>
              <a:t>	</a:t>
            </a:r>
            <a:r>
              <a:rPr lang="en-US" b="1" dirty="0" smtClean="0">
                <a:latin typeface="Arial" panose="020B0604020202020204" pitchFamily="34" charset="0"/>
                <a:ea typeface="Calibri" panose="020F0502020204030204" pitchFamily="34" charset="0"/>
                <a:cs typeface="Arial" panose="020B0604020202020204" pitchFamily="34" charset="0"/>
              </a:rPr>
              <a:t>		- Army Directive 2016-34, 6 Oct 16</a:t>
            </a:r>
          </a:p>
          <a:p>
            <a:pPr marL="902970" marR="445770" lvl="1">
              <a:lnSpc>
                <a:spcPct val="115000"/>
              </a:lnSpc>
            </a:pP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		- ATP 1-05.04, </a:t>
            </a:r>
            <a:r>
              <a:rPr lang="en-US" b="1" i="1" dirty="0" smtClean="0">
                <a:latin typeface="Arial" panose="020B0604020202020204" pitchFamily="34" charset="0"/>
                <a:cs typeface="Arial" panose="020B0604020202020204" pitchFamily="34" charset="0"/>
              </a:rPr>
              <a:t>Religious Support and Internal 					Advisement</a:t>
            </a:r>
            <a:r>
              <a:rPr lang="en-US" b="1" dirty="0" smtClean="0">
                <a:latin typeface="Arial" panose="020B0604020202020204" pitchFamily="34" charset="0"/>
                <a:cs typeface="Arial" panose="020B0604020202020204" pitchFamily="34" charset="0"/>
              </a:rPr>
              <a:t>, 23 Mar 17</a:t>
            </a:r>
          </a:p>
        </p:txBody>
      </p:sp>
      <p:sp>
        <p:nvSpPr>
          <p:cNvPr id="6" name="Title 1"/>
          <p:cNvSpPr>
            <a:spLocks noGrp="1"/>
          </p:cNvSpPr>
          <p:nvPr>
            <p:ph type="title"/>
          </p:nvPr>
        </p:nvSpPr>
        <p:spPr>
          <a:xfrm>
            <a:off x="568412" y="165106"/>
            <a:ext cx="8575588" cy="363213"/>
          </a:xfrm>
        </p:spPr>
        <p:txBody>
          <a:bodyPr>
            <a:noAutofit/>
          </a:bodyPr>
          <a:lstStyle/>
          <a:p>
            <a:pPr algn="ctr"/>
            <a:r>
              <a:rPr lang="en-US" sz="2400" b="1" dirty="0" smtClean="0">
                <a:latin typeface="Arial" panose="020B0604020202020204" pitchFamily="34" charset="0"/>
                <a:cs typeface="Arial" panose="020B0604020202020204" pitchFamily="34" charset="0"/>
              </a:rPr>
              <a:t>ARMY RELIGIOUS ACCOMMODATION (RA) POLICY</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703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3840" y="950735"/>
            <a:ext cx="8635999" cy="4176528"/>
          </a:xfrm>
          <a:prstGeom prst="rect">
            <a:avLst/>
          </a:prstGeom>
        </p:spPr>
        <p:txBody>
          <a:bodyPr wrap="square" lIns="0" tIns="0" rIns="0" bIns="0">
            <a:spAutoFit/>
          </a:bodyPr>
          <a:lstStyle/>
          <a:p>
            <a:pPr marL="445770" marR="445770">
              <a:lnSpc>
                <a:spcPct val="115000"/>
              </a:lnSpc>
            </a:pPr>
            <a:endParaRPr lang="en-US" sz="800" i="1"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marL="445770" marR="445770">
              <a:lnSpc>
                <a:spcPct val="115000"/>
              </a:lnSpc>
            </a:pPr>
            <a:endParaRPr lang="en-US" sz="3200" i="1"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marL="445770" marR="445770">
              <a:lnSpc>
                <a:spcPct val="115000"/>
              </a:lnSpc>
            </a:pPr>
            <a:r>
              <a:rPr lang="en-US" sz="32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sz="3200" i="1" dirty="0">
                <a:solidFill>
                  <a:srgbClr val="000000"/>
                </a:solidFill>
                <a:latin typeface="Arial" panose="020B0604020202020204" pitchFamily="34" charset="0"/>
                <a:ea typeface="Calibri" panose="020F0502020204030204" pitchFamily="34" charset="0"/>
                <a:cs typeface="Arial" panose="020B0604020202020204" pitchFamily="34" charset="0"/>
              </a:rPr>
              <a:t>The </a:t>
            </a:r>
            <a:r>
              <a:rPr lang="en-US" sz="32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Army will approve requests for accommodation of religious practices, unless accommodation will adversely affect </a:t>
            </a:r>
            <a:r>
              <a:rPr lang="en-US" sz="3200" b="1" i="1" dirty="0" smtClean="0">
                <a:solidFill>
                  <a:srgbClr val="000000"/>
                </a:solidFill>
                <a:latin typeface="Arial" panose="020B0604020202020204" pitchFamily="34" charset="0"/>
                <a:ea typeface="Calibri" panose="020F0502020204030204" pitchFamily="34" charset="0"/>
                <a:cs typeface="Arial" panose="020B0604020202020204" pitchFamily="34" charset="0"/>
              </a:rPr>
              <a:t>military necessity</a:t>
            </a:r>
            <a:r>
              <a:rPr lang="en-US" sz="32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b="1" dirty="0" smtClean="0">
                <a:latin typeface="Arial" panose="020B0604020202020204" pitchFamily="34" charset="0"/>
                <a:ea typeface="Calibri" panose="020F0502020204030204" pitchFamily="34" charset="0"/>
                <a:cs typeface="Arial" panose="020B0604020202020204" pitchFamily="34" charset="0"/>
              </a:rPr>
              <a:t> </a:t>
            </a:r>
            <a:endParaRPr lang="en-US" sz="3200" b="1" dirty="0">
              <a:latin typeface="Arial" panose="020B0604020202020204" pitchFamily="34" charset="0"/>
              <a:ea typeface="Calibri" panose="020F0502020204030204" pitchFamily="34" charset="0"/>
              <a:cs typeface="Arial" panose="020B0604020202020204" pitchFamily="34" charset="0"/>
            </a:endParaRPr>
          </a:p>
          <a:p>
            <a:pPr marL="445770" marR="445770">
              <a:lnSpc>
                <a:spcPct val="115000"/>
              </a:lnSpc>
            </a:pPr>
            <a:r>
              <a:rPr lang="en-US" sz="2400" b="1" dirty="0" smtClean="0">
                <a:latin typeface="Arial" panose="020B0604020202020204" pitchFamily="34" charset="0"/>
                <a:ea typeface="Calibri" panose="020F0502020204030204" pitchFamily="34" charset="0"/>
                <a:cs typeface="Arial" panose="020B0604020202020204" pitchFamily="34" charset="0"/>
              </a:rPr>
              <a:t>			</a:t>
            </a:r>
            <a:r>
              <a:rPr lang="en-US" b="1" dirty="0" smtClean="0">
                <a:latin typeface="Arial" panose="020B0604020202020204" pitchFamily="34" charset="0"/>
                <a:ea typeface="Calibri" panose="020F0502020204030204" pitchFamily="34" charset="0"/>
                <a:cs typeface="Arial" panose="020B0604020202020204" pitchFamily="34" charset="0"/>
              </a:rPr>
              <a:t>- AR 600-20, Army Command Policy, 6 Nov 14</a:t>
            </a:r>
          </a:p>
          <a:p>
            <a:pPr marL="445770" marR="445770">
              <a:lnSpc>
                <a:spcPct val="115000"/>
              </a:lnSpc>
            </a:pPr>
            <a:r>
              <a:rPr lang="en-US" b="1" dirty="0">
                <a:latin typeface="Arial" panose="020B0604020202020204" pitchFamily="34" charset="0"/>
                <a:ea typeface="Calibri" panose="020F0502020204030204" pitchFamily="34" charset="0"/>
                <a:cs typeface="Arial" panose="020B0604020202020204" pitchFamily="34" charset="0"/>
              </a:rPr>
              <a:t>	</a:t>
            </a:r>
            <a:r>
              <a:rPr lang="en-US" b="1" dirty="0" smtClean="0">
                <a:latin typeface="Arial" panose="020B0604020202020204" pitchFamily="34" charset="0"/>
                <a:ea typeface="Calibri" panose="020F0502020204030204" pitchFamily="34" charset="0"/>
                <a:cs typeface="Arial" panose="020B0604020202020204" pitchFamily="34" charset="0"/>
              </a:rPr>
              <a:t>		- Army Directive 2016-34, 6 Oct 16</a:t>
            </a:r>
          </a:p>
          <a:p>
            <a:pPr marL="445770" marR="445770">
              <a:lnSpc>
                <a:spcPct val="115000"/>
              </a:lnSpc>
            </a:pP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		</a:t>
            </a:r>
            <a:endParaRPr lang="en-US" sz="800" b="1" dirty="0">
              <a:latin typeface="Arial" panose="020B0604020202020204" pitchFamily="34" charset="0"/>
              <a:cs typeface="Arial" panose="020B0604020202020204" pitchFamily="34" charset="0"/>
            </a:endParaRPr>
          </a:p>
        </p:txBody>
      </p:sp>
      <p:sp>
        <p:nvSpPr>
          <p:cNvPr id="6" name="Title 1"/>
          <p:cNvSpPr>
            <a:spLocks noGrp="1"/>
          </p:cNvSpPr>
          <p:nvPr>
            <p:ph type="title"/>
          </p:nvPr>
        </p:nvSpPr>
        <p:spPr>
          <a:xfrm>
            <a:off x="568412" y="165106"/>
            <a:ext cx="8575588" cy="363213"/>
          </a:xfrm>
        </p:spPr>
        <p:txBody>
          <a:bodyPr>
            <a:noAutofit/>
          </a:bodyPr>
          <a:lstStyle/>
          <a:p>
            <a:pPr algn="ctr"/>
            <a:r>
              <a:rPr lang="en-US" sz="2400" b="1" dirty="0" smtClean="0">
                <a:latin typeface="Arial" panose="020B0604020202020204" pitchFamily="34" charset="0"/>
                <a:cs typeface="Arial" panose="020B0604020202020204" pitchFamily="34" charset="0"/>
              </a:rPr>
              <a:t>ARMY RA POLICY</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4937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3840" y="950735"/>
            <a:ext cx="8635999" cy="4875565"/>
          </a:xfrm>
          <a:prstGeom prst="rect">
            <a:avLst/>
          </a:prstGeom>
        </p:spPr>
        <p:txBody>
          <a:bodyPr wrap="square" lIns="0" tIns="0" rIns="0" bIns="0">
            <a:spAutoFit/>
          </a:bodyPr>
          <a:lstStyle/>
          <a:p>
            <a:pPr marL="445770" marR="445770">
              <a:lnSpc>
                <a:spcPct val="115000"/>
              </a:lnSpc>
            </a:pPr>
            <a:endParaRPr lang="en-US" sz="800" i="1"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marL="445770" marR="445770">
              <a:lnSpc>
                <a:spcPct val="115000"/>
              </a:lnSpc>
            </a:pPr>
            <a:r>
              <a:rPr lang="en-US" i="1"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i="1" dirty="0">
                <a:solidFill>
                  <a:srgbClr val="000000"/>
                </a:solidFill>
                <a:latin typeface="Arial" panose="020B0604020202020204" pitchFamily="34" charset="0"/>
                <a:ea typeface="Calibri" panose="020F0502020204030204" pitchFamily="34" charset="0"/>
                <a:cs typeface="Arial" panose="020B0604020202020204" pitchFamily="34" charset="0"/>
              </a:rPr>
              <a:t>The </a:t>
            </a:r>
            <a:r>
              <a:rPr lang="en-US" i="1" dirty="0" smtClean="0">
                <a:solidFill>
                  <a:srgbClr val="000000"/>
                </a:solidFill>
                <a:latin typeface="Arial" panose="020B0604020202020204" pitchFamily="34" charset="0"/>
                <a:ea typeface="Calibri" panose="020F0502020204030204" pitchFamily="34" charset="0"/>
                <a:cs typeface="Arial" panose="020B0604020202020204" pitchFamily="34" charset="0"/>
              </a:rPr>
              <a:t>Army will approve requests for accommodation of religious practices, unless accommodation will adversely affect </a:t>
            </a:r>
            <a:r>
              <a:rPr lang="en-US" b="1" i="1" dirty="0" smtClean="0">
                <a:solidFill>
                  <a:srgbClr val="000000"/>
                </a:solidFill>
                <a:latin typeface="Arial" panose="020B0604020202020204" pitchFamily="34" charset="0"/>
                <a:ea typeface="Calibri" panose="020F0502020204030204" pitchFamily="34" charset="0"/>
                <a:cs typeface="Arial" panose="020B0604020202020204" pitchFamily="34" charset="0"/>
              </a:rPr>
              <a:t>military necessity</a:t>
            </a:r>
            <a:r>
              <a:rPr lang="en-US" i="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b="1" dirty="0" smtClean="0">
                <a:latin typeface="Arial" panose="020B0604020202020204" pitchFamily="34" charset="0"/>
                <a:ea typeface="Calibri" panose="020F0502020204030204" pitchFamily="34" charset="0"/>
                <a:cs typeface="Arial" panose="020B0604020202020204" pitchFamily="34" charset="0"/>
              </a:rPr>
              <a:t> </a:t>
            </a:r>
            <a:endParaRPr lang="en-US" b="1" dirty="0">
              <a:latin typeface="Arial" panose="020B0604020202020204" pitchFamily="34" charset="0"/>
              <a:ea typeface="Calibri" panose="020F0502020204030204" pitchFamily="34" charset="0"/>
              <a:cs typeface="Arial" panose="020B0604020202020204" pitchFamily="34" charset="0"/>
            </a:endParaRPr>
          </a:p>
          <a:p>
            <a:pPr marL="445770" marR="445770">
              <a:lnSpc>
                <a:spcPct val="115000"/>
              </a:lnSpc>
            </a:pPr>
            <a:r>
              <a:rPr lang="en-US" sz="1200" b="1" dirty="0" smtClean="0">
                <a:latin typeface="Arial" panose="020B0604020202020204" pitchFamily="34" charset="0"/>
                <a:ea typeface="Calibri" panose="020F0502020204030204" pitchFamily="34" charset="0"/>
                <a:cs typeface="Arial" panose="020B0604020202020204" pitchFamily="34" charset="0"/>
              </a:rPr>
              <a:t>					- AR 600-20, Army Command Policy, 6 Nov 14</a:t>
            </a:r>
          </a:p>
          <a:p>
            <a:pPr marL="445770" marR="445770">
              <a:lnSpc>
                <a:spcPct val="115000"/>
              </a:lnSpc>
            </a:pPr>
            <a:r>
              <a:rPr lang="en-US" sz="1200" b="1" dirty="0">
                <a:latin typeface="Arial" panose="020B0604020202020204" pitchFamily="34" charset="0"/>
                <a:ea typeface="Calibri" panose="020F0502020204030204" pitchFamily="34" charset="0"/>
                <a:cs typeface="Arial" panose="020B0604020202020204" pitchFamily="34" charset="0"/>
              </a:rPr>
              <a:t>	</a:t>
            </a:r>
            <a:r>
              <a:rPr lang="en-US" sz="1200" b="1" dirty="0" smtClean="0">
                <a:latin typeface="Arial" panose="020B0604020202020204" pitchFamily="34" charset="0"/>
                <a:ea typeface="Calibri" panose="020F0502020204030204" pitchFamily="34" charset="0"/>
                <a:cs typeface="Arial" panose="020B0604020202020204" pitchFamily="34" charset="0"/>
              </a:rPr>
              <a:t>				- Army Directive 2016-34, 6 Oct 16</a:t>
            </a:r>
          </a:p>
          <a:p>
            <a:pPr marL="445770" marR="445770">
              <a:lnSpc>
                <a:spcPct val="115000"/>
              </a:lnSpc>
            </a:pPr>
            <a:r>
              <a:rPr lang="en-US" sz="1200" b="1" dirty="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a:p>
            <a:pPr marL="445770" marR="445770">
              <a:lnSpc>
                <a:spcPct val="115000"/>
              </a:lnSpc>
            </a:pPr>
            <a:r>
              <a:rPr lang="en-US" sz="2150" b="1" i="1" dirty="0" smtClean="0">
                <a:latin typeface="Arial" panose="020B0604020202020204" pitchFamily="34" charset="0"/>
                <a:cs typeface="Arial" panose="020B0604020202020204" pitchFamily="34" charset="0"/>
              </a:rPr>
              <a:t>Military necessity</a:t>
            </a:r>
            <a:r>
              <a:rPr lang="en-US" sz="2150" i="1" dirty="0" smtClean="0">
                <a:latin typeface="Arial" panose="020B0604020202020204" pitchFamily="34" charset="0"/>
                <a:cs typeface="Arial" panose="020B0604020202020204" pitchFamily="34" charset="0"/>
              </a:rPr>
              <a:t> </a:t>
            </a:r>
            <a:r>
              <a:rPr lang="en-US" sz="2150" dirty="0" smtClean="0">
                <a:latin typeface="Arial" panose="020B0604020202020204" pitchFamily="34" charset="0"/>
                <a:cs typeface="Arial" panose="020B0604020202020204" pitchFamily="34" charset="0"/>
              </a:rPr>
              <a:t>may be sufficient “compelling government interest” to deny or restrict an accommodation request. </a:t>
            </a:r>
          </a:p>
          <a:p>
            <a:pPr marL="445770" marR="445770">
              <a:lnSpc>
                <a:spcPct val="115000"/>
              </a:lnSpc>
            </a:pPr>
            <a:r>
              <a:rPr lang="en-US" sz="2150" dirty="0" smtClean="0">
                <a:latin typeface="Arial" panose="020B0604020202020204" pitchFamily="34" charset="0"/>
                <a:cs typeface="Arial" panose="020B0604020202020204" pitchFamily="34" charset="0"/>
              </a:rPr>
              <a:t>Army policy lists the following types of </a:t>
            </a:r>
            <a:r>
              <a:rPr lang="en-US" sz="2150" i="1" dirty="0" smtClean="0">
                <a:latin typeface="Arial" panose="020B0604020202020204" pitchFamily="34" charset="0"/>
                <a:cs typeface="Arial" panose="020B0604020202020204" pitchFamily="34" charset="0"/>
              </a:rPr>
              <a:t>military necessity </a:t>
            </a:r>
            <a:r>
              <a:rPr lang="en-US" sz="2150" dirty="0" smtClean="0">
                <a:latin typeface="Arial" panose="020B0604020202020204" pitchFamily="34" charset="0"/>
                <a:cs typeface="Arial" panose="020B0604020202020204" pitchFamily="34" charset="0"/>
              </a:rPr>
              <a:t>that may, depending on the level of adverse impact, </a:t>
            </a:r>
          </a:p>
          <a:p>
            <a:pPr marL="445770" marR="445770">
              <a:lnSpc>
                <a:spcPct val="115000"/>
              </a:lnSpc>
            </a:pPr>
            <a:r>
              <a:rPr lang="en-US" sz="2150" dirty="0" smtClean="0">
                <a:latin typeface="Arial" panose="020B0604020202020204" pitchFamily="34" charset="0"/>
                <a:cs typeface="Arial" panose="020B0604020202020204" pitchFamily="34" charset="0"/>
              </a:rPr>
              <a:t>justify a partial or full denial of an individual RA request:</a:t>
            </a:r>
          </a:p>
          <a:p>
            <a:pPr marL="445770" marR="445770">
              <a:lnSpc>
                <a:spcPct val="115000"/>
              </a:lnSpc>
            </a:pPr>
            <a:endParaRPr lang="en-US" sz="800" dirty="0" smtClean="0">
              <a:latin typeface="Arial" panose="020B0604020202020204" pitchFamily="34" charset="0"/>
              <a:cs typeface="Arial" panose="020B0604020202020204" pitchFamily="34" charset="0"/>
            </a:endParaRPr>
          </a:p>
          <a:p>
            <a:pPr marL="445770" marR="445770">
              <a:lnSpc>
                <a:spcPct val="115000"/>
              </a:lnSpc>
            </a:pPr>
            <a:r>
              <a:rPr lang="en-US" dirty="0" smtClean="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   Unit or individual readiness</a:t>
            </a:r>
          </a:p>
          <a:p>
            <a:pPr marL="2731770" marR="445770" lvl="5">
              <a:lnSpc>
                <a:spcPct val="115000"/>
              </a:lnSpc>
            </a:pPr>
            <a:r>
              <a:rPr lang="en-US" sz="2000" b="1" dirty="0" smtClean="0">
                <a:latin typeface="Arial" panose="020B0604020202020204" pitchFamily="34" charset="0"/>
                <a:cs typeface="Arial" panose="020B0604020202020204" pitchFamily="34" charset="0"/>
              </a:rPr>
              <a:t>-   Good order and discipline</a:t>
            </a:r>
          </a:p>
          <a:p>
            <a:pPr marL="2731770" marR="445770" lvl="5">
              <a:lnSpc>
                <a:spcPct val="115000"/>
              </a:lnSpc>
            </a:pPr>
            <a:r>
              <a:rPr lang="en-US" sz="2000" b="1" dirty="0" smtClean="0">
                <a:latin typeface="Arial" panose="020B0604020202020204" pitchFamily="34" charset="0"/>
                <a:cs typeface="Arial" panose="020B0604020202020204" pitchFamily="34" charset="0"/>
              </a:rPr>
              <a:t>-   Health </a:t>
            </a:r>
          </a:p>
          <a:p>
            <a:pPr marL="2731770" marR="445770" lvl="5">
              <a:lnSpc>
                <a:spcPct val="115000"/>
              </a:lnSpc>
            </a:pPr>
            <a:r>
              <a:rPr lang="en-US" sz="2000" b="1" dirty="0" smtClean="0">
                <a:latin typeface="Arial" panose="020B0604020202020204" pitchFamily="34" charset="0"/>
                <a:cs typeface="Arial" panose="020B0604020202020204" pitchFamily="34" charset="0"/>
              </a:rPr>
              <a:t>-   Safety</a:t>
            </a:r>
          </a:p>
        </p:txBody>
      </p:sp>
      <p:sp>
        <p:nvSpPr>
          <p:cNvPr id="6" name="Title 1"/>
          <p:cNvSpPr>
            <a:spLocks noGrp="1"/>
          </p:cNvSpPr>
          <p:nvPr>
            <p:ph type="title"/>
          </p:nvPr>
        </p:nvSpPr>
        <p:spPr>
          <a:xfrm>
            <a:off x="568412" y="165106"/>
            <a:ext cx="8575588" cy="363213"/>
          </a:xfrm>
        </p:spPr>
        <p:txBody>
          <a:bodyPr>
            <a:noAutofit/>
          </a:bodyPr>
          <a:lstStyle/>
          <a:p>
            <a:pPr algn="ctr"/>
            <a:r>
              <a:rPr lang="en-US" sz="2400" b="1" dirty="0" smtClean="0">
                <a:latin typeface="Arial" panose="020B0604020202020204" pitchFamily="34" charset="0"/>
                <a:cs typeface="Arial" panose="020B0604020202020204" pitchFamily="34" charset="0"/>
              </a:rPr>
              <a:t>ARMY RA POLICY</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9552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ChangeAspect="1"/>
          </p:cNvPicPr>
          <p:nvPr/>
        </p:nvPicPr>
        <p:blipFill>
          <a:blip r:embed="rId3" cstate="print"/>
          <a:stretch>
            <a:fillRect/>
          </a:stretch>
        </p:blipFill>
        <p:spPr>
          <a:xfrm>
            <a:off x="5269713" y="2899291"/>
            <a:ext cx="3366287" cy="2109680"/>
          </a:xfrm>
          <a:prstGeom prst="rect">
            <a:avLst/>
          </a:prstGeom>
          <a:ln>
            <a:solidFill>
              <a:schemeClr val="tx1"/>
            </a:solidFill>
          </a:ln>
        </p:spPr>
      </p:pic>
      <p:sp>
        <p:nvSpPr>
          <p:cNvPr id="2" name="Title 1"/>
          <p:cNvSpPr>
            <a:spLocks noGrp="1"/>
          </p:cNvSpPr>
          <p:nvPr>
            <p:ph type="title"/>
          </p:nvPr>
        </p:nvSpPr>
        <p:spPr>
          <a:xfrm>
            <a:off x="1057619" y="143218"/>
            <a:ext cx="7578381" cy="424341"/>
          </a:xfrm>
        </p:spPr>
        <p:txBody>
          <a:bodyPr>
            <a:normAutofit/>
          </a:bodyPr>
          <a:lstStyle/>
          <a:p>
            <a:pPr algn="ctr"/>
            <a:r>
              <a:rPr lang="en-US" sz="2400" b="1" dirty="0" smtClean="0">
                <a:latin typeface="Arial" panose="020B0604020202020204" pitchFamily="34" charset="0"/>
                <a:cs typeface="Arial" panose="020B0604020202020204" pitchFamily="34" charset="0"/>
              </a:rPr>
              <a:t>ARMY RA POLICY: Potential Types of RA</a:t>
            </a:r>
            <a:endParaRPr lang="en-US" sz="2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563" y="965200"/>
            <a:ext cx="8201841" cy="4533900"/>
          </a:xfrm>
        </p:spPr>
        <p:txBody>
          <a:bodyPr>
            <a:noAutofit/>
          </a:bodyPr>
          <a:lstStyle/>
          <a:p>
            <a:pPr marL="0" indent="0">
              <a:lnSpc>
                <a:spcPct val="150000"/>
              </a:lnSpc>
              <a:buNone/>
            </a:pPr>
            <a:r>
              <a:rPr lang="en-US" sz="2300" dirty="0" smtClean="0">
                <a:latin typeface="Arial" panose="020B0604020202020204" pitchFamily="34" charset="0"/>
                <a:cs typeface="Arial" panose="020B0604020202020204" pitchFamily="34" charset="0"/>
              </a:rPr>
              <a:t>WORSHIP PRACTICES</a:t>
            </a:r>
          </a:p>
          <a:p>
            <a:pPr marL="0" indent="0">
              <a:lnSpc>
                <a:spcPct val="150000"/>
              </a:lnSpc>
              <a:buNone/>
            </a:pPr>
            <a:r>
              <a:rPr lang="en-US" sz="2300" dirty="0" smtClean="0">
                <a:latin typeface="Arial" panose="020B0604020202020204" pitchFamily="34" charset="0"/>
                <a:cs typeface="Arial" panose="020B0604020202020204" pitchFamily="34" charset="0"/>
              </a:rPr>
              <a:t>DIETARY PRACTICES</a:t>
            </a:r>
          </a:p>
          <a:p>
            <a:pPr marL="0" indent="0">
              <a:lnSpc>
                <a:spcPct val="150000"/>
              </a:lnSpc>
              <a:buNone/>
            </a:pPr>
            <a:r>
              <a:rPr lang="en-US" sz="2300" dirty="0" smtClean="0">
                <a:latin typeface="Arial" panose="020B0604020202020204" pitchFamily="34" charset="0"/>
                <a:cs typeface="Arial" panose="020B0604020202020204" pitchFamily="34" charset="0"/>
              </a:rPr>
              <a:t>MEDICAL</a:t>
            </a:r>
          </a:p>
          <a:p>
            <a:pPr marL="0" indent="0">
              <a:lnSpc>
                <a:spcPct val="150000"/>
              </a:lnSpc>
              <a:buNone/>
            </a:pPr>
            <a:r>
              <a:rPr lang="en-US" sz="2300" b="1" dirty="0" smtClean="0">
                <a:latin typeface="Arial" panose="020B0604020202020204" pitchFamily="34" charset="0"/>
                <a:cs typeface="Arial" panose="020B0604020202020204" pitchFamily="34" charset="0"/>
              </a:rPr>
              <a:t>UNIFORM*</a:t>
            </a:r>
          </a:p>
          <a:p>
            <a:pPr marL="0" indent="0">
              <a:lnSpc>
                <a:spcPct val="150000"/>
              </a:lnSpc>
              <a:buNone/>
            </a:pPr>
            <a:r>
              <a:rPr lang="en-US" sz="2300" b="1" dirty="0" smtClean="0">
                <a:latin typeface="Arial" panose="020B0604020202020204" pitchFamily="34" charset="0"/>
                <a:cs typeface="Arial" panose="020B0604020202020204" pitchFamily="34" charset="0"/>
              </a:rPr>
              <a:t>GROOMING*</a:t>
            </a:r>
          </a:p>
          <a:p>
            <a:pPr marL="0" indent="0">
              <a:lnSpc>
                <a:spcPct val="150000"/>
              </a:lnSpc>
              <a:buNone/>
            </a:pPr>
            <a:r>
              <a:rPr lang="en-US" sz="2300" dirty="0" smtClean="0">
                <a:latin typeface="Arial" panose="020B0604020202020204" pitchFamily="34" charset="0"/>
                <a:cs typeface="Arial" panose="020B0604020202020204" pitchFamily="34" charset="0"/>
              </a:rPr>
              <a:t>RELIGIOUS OBSERVANCE</a:t>
            </a:r>
          </a:p>
          <a:p>
            <a:pPr marL="0" indent="0">
              <a:lnSpc>
                <a:spcPct val="150000"/>
              </a:lnSpc>
              <a:buNone/>
            </a:pPr>
            <a:r>
              <a:rPr lang="en-US" sz="2300" dirty="0" smtClean="0">
                <a:latin typeface="Arial" panose="020B0604020202020204" pitchFamily="34" charset="0"/>
                <a:cs typeface="Arial" panose="020B0604020202020204" pitchFamily="34" charset="0"/>
              </a:rPr>
              <a:t>RELIGIOUS SPEECH/ABSTENTIONS</a:t>
            </a:r>
          </a:p>
          <a:p>
            <a:pPr marL="0" indent="0">
              <a:lnSpc>
                <a:spcPct val="150000"/>
              </a:lnSpc>
              <a:buNone/>
            </a:pPr>
            <a:endParaRPr lang="en-US" sz="2300" dirty="0">
              <a:latin typeface="Arial" panose="020B0604020202020204" pitchFamily="34" charset="0"/>
              <a:cs typeface="Arial" panose="020B0604020202020204" pitchFamily="34" charset="0"/>
            </a:endParaRPr>
          </a:p>
        </p:txBody>
      </p:sp>
      <p:sp>
        <p:nvSpPr>
          <p:cNvPr id="5" name="Rectangle 4"/>
          <p:cNvSpPr/>
          <p:nvPr/>
        </p:nvSpPr>
        <p:spPr>
          <a:xfrm>
            <a:off x="606903" y="5738963"/>
            <a:ext cx="7935202" cy="600164"/>
          </a:xfrm>
          <a:prstGeom prst="rect">
            <a:avLst/>
          </a:prstGeom>
          <a:solidFill>
            <a:srgbClr val="FFC000"/>
          </a:solidFill>
          <a:ln w="57150">
            <a:solidFill>
              <a:schemeClr val="tx1"/>
            </a:solidFill>
          </a:ln>
        </p:spPr>
        <p:txBody>
          <a:bodyPr wrap="square">
            <a:spAutoFit/>
          </a:bodyPr>
          <a:lstStyle/>
          <a:p>
            <a:pPr algn="ctr"/>
            <a:r>
              <a:rPr lang="en-US" sz="1650" b="1" i="1" dirty="0" smtClean="0">
                <a:solidFill>
                  <a:prstClr val="black"/>
                </a:solidFill>
                <a:latin typeface="Arial" panose="020B0604020202020204" pitchFamily="34" charset="0"/>
                <a:cs typeface="Arial" panose="020B0604020202020204" pitchFamily="34" charset="0"/>
              </a:rPr>
              <a:t>*Recent changes detailed in the 2016 and 2018 Army Directives and AR 670-1 </a:t>
            </a:r>
          </a:p>
          <a:p>
            <a:pPr algn="ctr"/>
            <a:r>
              <a:rPr lang="en-US" sz="1650" b="1" i="1" dirty="0" smtClean="0">
                <a:solidFill>
                  <a:prstClr val="black"/>
                </a:solidFill>
                <a:latin typeface="Arial" panose="020B0604020202020204" pitchFamily="34" charset="0"/>
                <a:cs typeface="Arial" panose="020B0604020202020204" pitchFamily="34" charset="0"/>
              </a:rPr>
              <a:t>only affect uniform and grooming accommodations. </a:t>
            </a:r>
          </a:p>
        </p:txBody>
      </p:sp>
      <p:pic>
        <p:nvPicPr>
          <p:cNvPr id="6" name="Content Placeholder 4"/>
          <p:cNvPicPr>
            <a:picLocks noChangeAspect="1"/>
          </p:cNvPicPr>
          <p:nvPr/>
        </p:nvPicPr>
        <p:blipFill>
          <a:blip r:embed="rId4" cstate="print"/>
          <a:stretch>
            <a:fillRect/>
          </a:stretch>
        </p:blipFill>
        <p:spPr>
          <a:xfrm>
            <a:off x="5269713" y="826068"/>
            <a:ext cx="3366287" cy="2007949"/>
          </a:xfrm>
          <a:prstGeom prst="rect">
            <a:avLst/>
          </a:prstGeom>
          <a:ln>
            <a:solidFill>
              <a:schemeClr val="tx1"/>
            </a:solidFill>
          </a:ln>
        </p:spPr>
      </p:pic>
    </p:spTree>
    <p:extLst>
      <p:ext uri="{BB962C8B-B14F-4D97-AF65-F5344CB8AC3E}">
        <p14:creationId xmlns:p14="http://schemas.microsoft.com/office/powerpoint/2010/main" val="24704627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412124" y="1418420"/>
            <a:ext cx="8404172" cy="41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342900" lvl="0" indent="-3429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“Routine RA requests” are those that do </a:t>
            </a:r>
            <a:r>
              <a:rPr lang="en-US" sz="2000" b="1" u="sng" dirty="0" smtClean="0">
                <a:solidFill>
                  <a:prstClr val="black"/>
                </a:solidFill>
                <a:latin typeface="Arial" panose="020B0604020202020204" pitchFamily="34" charset="0"/>
                <a:cs typeface="Arial" panose="020B0604020202020204" pitchFamily="34" charset="0"/>
              </a:rPr>
              <a:t>NOT</a:t>
            </a:r>
            <a:r>
              <a:rPr lang="en-US" sz="2000" b="1" dirty="0" smtClean="0">
                <a:solidFill>
                  <a:prstClr val="black"/>
                </a:solidFill>
                <a:latin typeface="Arial" panose="020B0604020202020204" pitchFamily="34" charset="0"/>
                <a:cs typeface="Arial" panose="020B0604020202020204" pitchFamily="34" charset="0"/>
              </a:rPr>
              <a:t> require a waiver </a:t>
            </a:r>
            <a:r>
              <a:rPr lang="en-US" sz="2000" dirty="0" smtClean="0">
                <a:solidFill>
                  <a:prstClr val="black"/>
                </a:solidFill>
                <a:latin typeface="Arial" panose="020B0604020202020204" pitchFamily="34" charset="0"/>
                <a:cs typeface="Arial" panose="020B0604020202020204" pitchFamily="34" charset="0"/>
              </a:rPr>
              <a:t>to </a:t>
            </a:r>
            <a:r>
              <a:rPr lang="en-US" sz="2000" b="1" dirty="0" smtClean="0">
                <a:solidFill>
                  <a:prstClr val="black"/>
                </a:solidFill>
                <a:latin typeface="Arial" panose="020B0604020202020204" pitchFamily="34" charset="0"/>
                <a:cs typeface="Arial" panose="020B0604020202020204" pitchFamily="34" charset="0"/>
              </a:rPr>
              <a:t>Army-wide</a:t>
            </a:r>
            <a:r>
              <a:rPr lang="en-US" sz="2000" dirty="0" smtClean="0">
                <a:solidFill>
                  <a:prstClr val="black"/>
                </a:solidFill>
                <a:latin typeface="Arial" panose="020B0604020202020204" pitchFamily="34" charset="0"/>
                <a:cs typeface="Arial" panose="020B0604020202020204" pitchFamily="34" charset="0"/>
              </a:rPr>
              <a:t> policy and regulations </a:t>
            </a:r>
            <a:r>
              <a:rPr lang="en-US" sz="2000" i="1" dirty="0" smtClean="0">
                <a:solidFill>
                  <a:prstClr val="black"/>
                </a:solidFill>
                <a:latin typeface="Arial" panose="020B0604020202020204" pitchFamily="34" charset="0"/>
                <a:cs typeface="Arial" panose="020B0604020202020204" pitchFamily="34" charset="0"/>
              </a:rPr>
              <a:t>(such as Army-wide uniform and grooming standards of AR 670-1)</a:t>
            </a:r>
            <a:r>
              <a:rPr lang="en-US" sz="2000" dirty="0" smtClean="0">
                <a:solidFill>
                  <a:prstClr val="black"/>
                </a:solidFill>
                <a:latin typeface="Arial" panose="020B0604020202020204" pitchFamily="34" charset="0"/>
                <a:cs typeface="Arial" panose="020B0604020202020204" pitchFamily="34" charset="0"/>
              </a:rPr>
              <a:t>. </a:t>
            </a:r>
          </a:p>
          <a:p>
            <a:pPr marL="342900" lvl="0" indent="-342900">
              <a:buFont typeface="Arial" panose="020B0604020202020204" pitchFamily="34" charset="0"/>
              <a:buChar char="•"/>
            </a:pPr>
            <a:endParaRPr lang="en-US" sz="800" dirty="0">
              <a:solidFill>
                <a:prstClr val="black"/>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Unit commanders </a:t>
            </a:r>
            <a:r>
              <a:rPr lang="en-US" sz="2000" b="1" dirty="0" smtClean="0">
                <a:solidFill>
                  <a:prstClr val="black"/>
                </a:solidFill>
                <a:latin typeface="Arial" panose="020B0604020202020204" pitchFamily="34" charset="0"/>
                <a:cs typeface="Arial" panose="020B0604020202020204" pitchFamily="34" charset="0"/>
              </a:rPr>
              <a:t>respond to RA requests within 10 working days </a:t>
            </a:r>
            <a:r>
              <a:rPr lang="en-US" sz="2000" dirty="0" smtClean="0">
                <a:solidFill>
                  <a:prstClr val="black"/>
                </a:solidFill>
                <a:latin typeface="Arial" panose="020B0604020202020204" pitchFamily="34" charset="0"/>
                <a:cs typeface="Arial" panose="020B0604020202020204" pitchFamily="34" charset="0"/>
              </a:rPr>
              <a:t>of receipt</a:t>
            </a:r>
            <a:r>
              <a:rPr lang="en-US" sz="2000" b="1" dirty="0" smtClean="0">
                <a:solidFill>
                  <a:prstClr val="black"/>
                </a:solidFill>
                <a:latin typeface="Arial" panose="020B0604020202020204" pitchFamily="34" charset="0"/>
                <a:cs typeface="Arial" panose="020B0604020202020204" pitchFamily="34" charset="0"/>
              </a:rPr>
              <a:t>. </a:t>
            </a:r>
          </a:p>
          <a:p>
            <a:pPr marL="342900" lvl="0" indent="-342900">
              <a:buFont typeface="Arial" panose="020B0604020202020204" pitchFamily="34" charset="0"/>
              <a:buChar char="•"/>
            </a:pPr>
            <a:endParaRPr lang="en-US" sz="800" b="1" dirty="0" smtClean="0">
              <a:solidFill>
                <a:prstClr val="black"/>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Unit </a:t>
            </a:r>
            <a:r>
              <a:rPr lang="en-US" sz="2000" dirty="0">
                <a:solidFill>
                  <a:prstClr val="black"/>
                </a:solidFill>
                <a:latin typeface="Arial" panose="020B0604020202020204" pitchFamily="34" charset="0"/>
                <a:cs typeface="Arial" panose="020B0604020202020204" pitchFamily="34" charset="0"/>
              </a:rPr>
              <a:t>commanders may approve </a:t>
            </a:r>
            <a:r>
              <a:rPr lang="en-US" sz="2000" dirty="0" smtClean="0">
                <a:solidFill>
                  <a:prstClr val="black"/>
                </a:solidFill>
                <a:latin typeface="Arial" panose="020B0604020202020204" pitchFamily="34" charset="0"/>
                <a:cs typeface="Arial" panose="020B0604020202020204" pitchFamily="34" charset="0"/>
              </a:rPr>
              <a:t>such </a:t>
            </a:r>
            <a:r>
              <a:rPr lang="en-US" sz="2000" dirty="0">
                <a:solidFill>
                  <a:prstClr val="black"/>
                </a:solidFill>
                <a:latin typeface="Arial" panose="020B0604020202020204" pitchFamily="34" charset="0"/>
                <a:cs typeface="Arial" panose="020B0604020202020204" pitchFamily="34" charset="0"/>
              </a:rPr>
              <a:t>routine RA requests formally (in writing) or informally. For informal RA requests, the command simply assists the Soldier in completing actions necessary for the accommodation (e.g., adjustment of duty rosters, obtaining separate rations</a:t>
            </a:r>
            <a:r>
              <a:rPr lang="en-US" sz="2000" dirty="0" smtClean="0">
                <a:solidFill>
                  <a:prstClr val="black"/>
                </a:solidFill>
                <a:latin typeface="Arial" panose="020B0604020202020204" pitchFamily="34" charset="0"/>
                <a:cs typeface="Arial" panose="020B0604020202020204" pitchFamily="34" charset="0"/>
              </a:rPr>
              <a:t>).</a:t>
            </a:r>
          </a:p>
          <a:p>
            <a:pPr marL="342900" lvl="0" indent="-342900">
              <a:buFont typeface="Arial" panose="020B0604020202020204" pitchFamily="34" charset="0"/>
              <a:buChar char="•"/>
            </a:pPr>
            <a:endParaRPr lang="en-US" sz="800" dirty="0" smtClean="0">
              <a:solidFill>
                <a:prstClr val="black"/>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Written RA approvals generally remain in effect until revoked in writing. </a:t>
            </a:r>
          </a:p>
        </p:txBody>
      </p:sp>
      <p:sp>
        <p:nvSpPr>
          <p:cNvPr id="9" name="Rectangle 8"/>
          <p:cNvSpPr/>
          <p:nvPr/>
        </p:nvSpPr>
        <p:spPr>
          <a:xfrm>
            <a:off x="295383" y="5827514"/>
            <a:ext cx="8520913" cy="600164"/>
          </a:xfrm>
          <a:prstGeom prst="rect">
            <a:avLst/>
          </a:prstGeom>
          <a:solidFill>
            <a:srgbClr val="FFC000"/>
          </a:solidFill>
          <a:ln w="57150">
            <a:solidFill>
              <a:schemeClr val="tx1"/>
            </a:solidFill>
          </a:ln>
        </p:spPr>
        <p:txBody>
          <a:bodyPr wrap="square">
            <a:spAutoFit/>
          </a:bodyPr>
          <a:lstStyle/>
          <a:p>
            <a:pPr algn="ctr"/>
            <a:r>
              <a:rPr lang="en-US" sz="1650" dirty="0" smtClean="0">
                <a:latin typeface="Arial" panose="020B0604020202020204" pitchFamily="34" charset="0"/>
                <a:cs typeface="Arial" panose="020B0604020202020204" pitchFamily="34" charset="0"/>
              </a:rPr>
              <a:t>RA requests are frequently and routinely approved in </a:t>
            </a:r>
            <a:r>
              <a:rPr lang="en-US" sz="1650" dirty="0">
                <a:latin typeface="Arial" panose="020B0604020202020204" pitchFamily="34" charset="0"/>
                <a:cs typeface="Arial" panose="020B0604020202020204" pitchFamily="34" charset="0"/>
              </a:rPr>
              <a:t>the </a:t>
            </a:r>
            <a:r>
              <a:rPr lang="en-US" sz="1650" dirty="0" smtClean="0">
                <a:latin typeface="Arial" panose="020B0604020202020204" pitchFamily="34" charset="0"/>
                <a:cs typeface="Arial" panose="020B0604020202020204" pitchFamily="34" charset="0"/>
              </a:rPr>
              <a:t>Army at </a:t>
            </a:r>
            <a:r>
              <a:rPr lang="en-US" sz="1650" dirty="0">
                <a:latin typeface="Arial" panose="020B0604020202020204" pitchFamily="34" charset="0"/>
                <a:cs typeface="Arial" panose="020B0604020202020204" pitchFamily="34" charset="0"/>
              </a:rPr>
              <a:t>local command </a:t>
            </a:r>
            <a:r>
              <a:rPr lang="en-US" sz="1650" dirty="0" smtClean="0">
                <a:latin typeface="Arial" panose="020B0604020202020204" pitchFamily="34" charset="0"/>
                <a:cs typeface="Arial" panose="020B0604020202020204" pitchFamily="34" charset="0"/>
              </a:rPr>
              <a:t>levels. </a:t>
            </a:r>
            <a:r>
              <a:rPr lang="en-US" sz="1650" b="1" dirty="0" smtClean="0">
                <a:latin typeface="Arial" panose="020B0604020202020204" pitchFamily="34" charset="0"/>
                <a:cs typeface="Arial" panose="020B0604020202020204" pitchFamily="34" charset="0"/>
              </a:rPr>
              <a:t>Legal review and chaplain interviews are not required for routine approvals.</a:t>
            </a:r>
            <a:endParaRPr lang="en-US" sz="1650" b="1"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101118" y="84083"/>
            <a:ext cx="7142225" cy="478325"/>
          </a:xfrm>
        </p:spPr>
        <p:txBody>
          <a:bodyPr>
            <a:normAutofit/>
          </a:bodyPr>
          <a:lstStyle/>
          <a:p>
            <a:r>
              <a:rPr lang="en-US" sz="2400" dirty="0" smtClean="0"/>
              <a:t>ARMY RA POLICY: Routine RA Requests</a:t>
            </a:r>
            <a:endParaRPr lang="en-US" sz="2400" dirty="0"/>
          </a:p>
        </p:txBody>
      </p:sp>
      <p:sp>
        <p:nvSpPr>
          <p:cNvPr id="5" name="Rectangle 4"/>
          <p:cNvSpPr/>
          <p:nvPr/>
        </p:nvSpPr>
        <p:spPr>
          <a:xfrm>
            <a:off x="2640969" y="815753"/>
            <a:ext cx="4062522" cy="461665"/>
          </a:xfrm>
          <a:prstGeom prst="rect">
            <a:avLst/>
          </a:prstGeom>
        </p:spPr>
        <p:txBody>
          <a:bodyPr wrap="none">
            <a:spAutoFit/>
          </a:bodyPr>
          <a:lstStyle/>
          <a:p>
            <a:r>
              <a:rPr lang="en-US" sz="2400" b="1" i="1" u="sng" dirty="0" smtClean="0"/>
              <a:t>Approvals of Routine Requests</a:t>
            </a:r>
            <a:endParaRPr lang="en-US" sz="2400" b="1" i="1" u="sng" dirty="0"/>
          </a:p>
        </p:txBody>
      </p:sp>
    </p:spTree>
    <p:extLst>
      <p:ext uri="{BB962C8B-B14F-4D97-AF65-F5344CB8AC3E}">
        <p14:creationId xmlns:p14="http://schemas.microsoft.com/office/powerpoint/2010/main" val="25900853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412124" y="1570128"/>
            <a:ext cx="8404172" cy="4008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342900" lvl="0" indent="-3429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Unit commanders who deny any RA request must afford Soldiers the opportunity to submit a written appeal. </a:t>
            </a:r>
          </a:p>
          <a:p>
            <a:pPr marL="342900" lvl="0" indent="-342900">
              <a:buFont typeface="Arial" panose="020B0604020202020204" pitchFamily="34" charset="0"/>
              <a:buChar char="•"/>
            </a:pPr>
            <a:endParaRPr lang="en-US" sz="800" dirty="0">
              <a:solidFill>
                <a:prstClr val="black"/>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Soldier appeals of disapproval of RA requests is submitted through </a:t>
            </a:r>
            <a:r>
              <a:rPr lang="en-US" sz="2000" b="1" dirty="0" smtClean="0">
                <a:solidFill>
                  <a:prstClr val="black"/>
                </a:solidFill>
                <a:latin typeface="Arial" panose="020B0604020202020204" pitchFamily="34" charset="0"/>
                <a:cs typeface="Arial" panose="020B0604020202020204" pitchFamily="34" charset="0"/>
              </a:rPr>
              <a:t>each higher level of command to the HQDA Deputy Chief of Staff, G-1 (DAPE-MPC) </a:t>
            </a:r>
            <a:r>
              <a:rPr lang="en-US" sz="2000" dirty="0" smtClean="0">
                <a:solidFill>
                  <a:prstClr val="black"/>
                </a:solidFill>
                <a:latin typeface="Arial" panose="020B0604020202020204" pitchFamily="34" charset="0"/>
                <a:cs typeface="Arial" panose="020B0604020202020204" pitchFamily="34" charset="0"/>
              </a:rPr>
              <a:t>unless approval is granted by a superior command.</a:t>
            </a:r>
            <a:endParaRPr lang="en-US" sz="2000" b="1" dirty="0" smtClean="0">
              <a:solidFill>
                <a:prstClr val="black"/>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en-US" sz="800" b="1" dirty="0" smtClean="0">
              <a:solidFill>
                <a:prstClr val="black"/>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Appeal packets must include:</a:t>
            </a:r>
          </a:p>
          <a:p>
            <a:pPr marL="800100" lvl="1" indent="-3429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Name, rank, SSN, and MOS of the Soldier</a:t>
            </a:r>
          </a:p>
          <a:p>
            <a:pPr marL="800100" lvl="1" indent="-3429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Nature of the RA request</a:t>
            </a:r>
          </a:p>
          <a:p>
            <a:pPr marL="800100" lvl="1" indent="-3429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Endorsement by commander(s)</a:t>
            </a:r>
          </a:p>
          <a:p>
            <a:pPr marL="800100" lvl="1" indent="-3429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Interviewing chaplain memorandum</a:t>
            </a:r>
          </a:p>
          <a:p>
            <a:pPr marL="800100" lvl="1" indent="-3429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Copy of the legal review</a:t>
            </a:r>
          </a:p>
          <a:p>
            <a:endParaRPr lang="en-US" sz="2000" dirty="0">
              <a:solidFill>
                <a:prstClr val="black"/>
              </a:solidFill>
              <a:latin typeface="Arial" panose="020B0604020202020204" pitchFamily="34" charset="0"/>
              <a:cs typeface="Arial" panose="020B0604020202020204" pitchFamily="34" charset="0"/>
            </a:endParaRPr>
          </a:p>
        </p:txBody>
      </p:sp>
      <p:sp>
        <p:nvSpPr>
          <p:cNvPr id="9" name="Rectangle 8"/>
          <p:cNvSpPr/>
          <p:nvPr/>
        </p:nvSpPr>
        <p:spPr>
          <a:xfrm>
            <a:off x="295383" y="5827514"/>
            <a:ext cx="8520913" cy="600164"/>
          </a:xfrm>
          <a:prstGeom prst="rect">
            <a:avLst/>
          </a:prstGeom>
          <a:solidFill>
            <a:srgbClr val="FFC000"/>
          </a:solidFill>
          <a:ln w="57150">
            <a:solidFill>
              <a:schemeClr val="tx1"/>
            </a:solidFill>
          </a:ln>
        </p:spPr>
        <p:txBody>
          <a:bodyPr wrap="square">
            <a:spAutoFit/>
          </a:bodyPr>
          <a:lstStyle/>
          <a:p>
            <a:pPr algn="ctr"/>
            <a:r>
              <a:rPr lang="en-US" sz="1650" dirty="0" smtClean="0">
                <a:latin typeface="Arial" panose="020B0604020202020204" pitchFamily="34" charset="0"/>
                <a:cs typeface="Arial" panose="020B0604020202020204" pitchFamily="34" charset="0"/>
              </a:rPr>
              <a:t>While routine RA approvals do not require interviews or legal reviews, </a:t>
            </a:r>
            <a:r>
              <a:rPr lang="en-US" sz="1650" b="1" dirty="0" smtClean="0">
                <a:latin typeface="Arial" panose="020B0604020202020204" pitchFamily="34" charset="0"/>
                <a:cs typeface="Arial" panose="020B0604020202020204" pitchFamily="34" charset="0"/>
              </a:rPr>
              <a:t>chaplain interview and legal review memos must accompany all disapproval appeal packets. </a:t>
            </a:r>
            <a:endParaRPr lang="en-US" sz="1650" b="1"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101118" y="84083"/>
            <a:ext cx="7142225" cy="478325"/>
          </a:xfrm>
        </p:spPr>
        <p:txBody>
          <a:bodyPr>
            <a:normAutofit/>
          </a:bodyPr>
          <a:lstStyle/>
          <a:p>
            <a:r>
              <a:rPr lang="en-US" sz="2400" dirty="0" smtClean="0"/>
              <a:t>ARMY RA POLICY: Routine RA Requests</a:t>
            </a:r>
            <a:endParaRPr lang="en-US" sz="2400" dirty="0"/>
          </a:p>
        </p:txBody>
      </p:sp>
      <p:sp>
        <p:nvSpPr>
          <p:cNvPr id="5" name="Rectangle 4"/>
          <p:cNvSpPr/>
          <p:nvPr/>
        </p:nvSpPr>
        <p:spPr>
          <a:xfrm>
            <a:off x="2640969" y="859866"/>
            <a:ext cx="3720377" cy="461665"/>
          </a:xfrm>
          <a:prstGeom prst="rect">
            <a:avLst/>
          </a:prstGeom>
        </p:spPr>
        <p:txBody>
          <a:bodyPr wrap="none">
            <a:spAutoFit/>
          </a:bodyPr>
          <a:lstStyle/>
          <a:p>
            <a:r>
              <a:rPr lang="en-US" sz="2400" b="1" i="1" u="sng" dirty="0" smtClean="0"/>
              <a:t>Denials of Routine Requests</a:t>
            </a:r>
            <a:endParaRPr lang="en-US" sz="2400" b="1" i="1" u="sng" dirty="0"/>
          </a:p>
        </p:txBody>
      </p:sp>
    </p:spTree>
    <p:extLst>
      <p:ext uri="{BB962C8B-B14F-4D97-AF65-F5344CB8AC3E}">
        <p14:creationId xmlns:p14="http://schemas.microsoft.com/office/powerpoint/2010/main" val="11140770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445061" y="1005900"/>
            <a:ext cx="8221509" cy="4378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342900" indent="-3429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AR </a:t>
            </a:r>
            <a:r>
              <a:rPr lang="en-US" sz="2000" dirty="0">
                <a:solidFill>
                  <a:prstClr val="black"/>
                </a:solidFill>
                <a:latin typeface="Arial" panose="020B0604020202020204" pitchFamily="34" charset="0"/>
                <a:cs typeface="Arial" panose="020B0604020202020204" pitchFamily="34" charset="0"/>
              </a:rPr>
              <a:t>600-20, para. 5-6h(3) governs </a:t>
            </a:r>
            <a:r>
              <a:rPr lang="en-US" sz="2000" dirty="0" smtClean="0">
                <a:solidFill>
                  <a:prstClr val="black"/>
                </a:solidFill>
                <a:latin typeface="Arial" panose="020B0604020202020204" pitchFamily="34" charset="0"/>
                <a:cs typeface="Arial" panose="020B0604020202020204" pitchFamily="34" charset="0"/>
              </a:rPr>
              <a:t>processing of medical </a:t>
            </a:r>
            <a:r>
              <a:rPr lang="en-US" sz="2000" dirty="0">
                <a:solidFill>
                  <a:prstClr val="black"/>
                </a:solidFill>
                <a:latin typeface="Arial" panose="020B0604020202020204" pitchFamily="34" charset="0"/>
                <a:cs typeface="Arial" panose="020B0604020202020204" pitchFamily="34" charset="0"/>
              </a:rPr>
              <a:t>RA </a:t>
            </a:r>
            <a:r>
              <a:rPr lang="en-US" sz="2000" dirty="0" smtClean="0">
                <a:solidFill>
                  <a:prstClr val="black"/>
                </a:solidFill>
                <a:latin typeface="Arial" panose="020B0604020202020204" pitchFamily="34" charset="0"/>
                <a:cs typeface="Arial" panose="020B0604020202020204" pitchFamily="34" charset="0"/>
              </a:rPr>
              <a:t>requests. </a:t>
            </a:r>
            <a:r>
              <a:rPr lang="en-US" sz="2000" dirty="0" smtClean="0">
                <a:latin typeface="Arial" panose="020B0604020202020204" pitchFamily="34" charset="0"/>
                <a:cs typeface="Arial" panose="020B0604020202020204" pitchFamily="34" charset="0"/>
              </a:rPr>
              <a:t>Medical RA requests may involve beliefs in self-care and prohibitions against immunizations, blood transfusions, or surgery.</a:t>
            </a:r>
          </a:p>
          <a:p>
            <a:pPr marL="342900" indent="-342900">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smtClean="0">
                <a:solidFill>
                  <a:prstClr val="black"/>
                </a:solidFill>
                <a:latin typeface="Arial" panose="020B0604020202020204" pitchFamily="34" charset="0"/>
                <a:cs typeface="Arial" panose="020B0604020202020204" pitchFamily="34" charset="0"/>
              </a:rPr>
              <a:t>Medical boards </a:t>
            </a:r>
            <a:r>
              <a:rPr lang="en-US" sz="2000" dirty="0" smtClean="0">
                <a:solidFill>
                  <a:prstClr val="black"/>
                </a:solidFill>
                <a:latin typeface="Arial" panose="020B0604020202020204" pitchFamily="34" charset="0"/>
                <a:cs typeface="Arial" panose="020B0604020202020204" pitchFamily="34" charset="0"/>
              </a:rPr>
              <a:t>appointed by medical treatment facility (MTF) commanders are required when Soldiers refuse treatment for religious reasons. These boards are chaired by a member of the medical corps, include a chaplain, and must provide Soldiers the opportunity to appear before the board and submit written materials.</a:t>
            </a:r>
          </a:p>
          <a:p>
            <a:pPr marL="342900" indent="-342900">
              <a:buFont typeface="Arial" panose="020B0604020202020204" pitchFamily="34" charset="0"/>
              <a:buChar char="•"/>
            </a:pPr>
            <a:endParaRPr lang="en-US" sz="2000" dirty="0">
              <a:solidFill>
                <a:prstClr val="black"/>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Medical RA boards consider the effect on the Soldier’s health and ability to carry out assigned tasks, the health of others, and the military medical system. </a:t>
            </a:r>
          </a:p>
          <a:p>
            <a:pPr marL="342900" indent="-342900">
              <a:buFont typeface="Arial" panose="020B0604020202020204" pitchFamily="34" charset="0"/>
              <a:buChar char="•"/>
            </a:pPr>
            <a:endParaRPr lang="en-US" sz="2000" dirty="0" smtClean="0">
              <a:solidFill>
                <a:prstClr val="black"/>
              </a:solidFill>
              <a:latin typeface="Arial" panose="020B0604020202020204" pitchFamily="34" charset="0"/>
              <a:cs typeface="Arial" panose="020B0604020202020204" pitchFamily="34" charset="0"/>
            </a:endParaRPr>
          </a:p>
        </p:txBody>
      </p:sp>
      <p:sp>
        <p:nvSpPr>
          <p:cNvPr id="9" name="Rectangle 8"/>
          <p:cNvSpPr/>
          <p:nvPr/>
        </p:nvSpPr>
        <p:spPr>
          <a:xfrm>
            <a:off x="572877" y="5827514"/>
            <a:ext cx="7898465" cy="600164"/>
          </a:xfrm>
          <a:prstGeom prst="rect">
            <a:avLst/>
          </a:prstGeom>
          <a:solidFill>
            <a:srgbClr val="FFC000"/>
          </a:solidFill>
          <a:ln w="57150">
            <a:solidFill>
              <a:schemeClr val="tx1"/>
            </a:solidFill>
          </a:ln>
        </p:spPr>
        <p:txBody>
          <a:bodyPr wrap="square">
            <a:spAutoFit/>
          </a:bodyPr>
          <a:lstStyle/>
          <a:p>
            <a:pPr algn="ctr"/>
            <a:r>
              <a:rPr lang="en-US" sz="1650" dirty="0" smtClean="0">
                <a:latin typeface="Arial" panose="020B0604020202020204" pitchFamily="34" charset="0"/>
                <a:cs typeface="Arial" panose="020B0604020202020204" pitchFamily="34" charset="0"/>
              </a:rPr>
              <a:t>Soldiers’ medical RA requests are processed through unit commanders, MTF commanders, medical boards, and the Surgeon General</a:t>
            </a:r>
            <a:endParaRPr lang="en-US" sz="165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101118" y="84083"/>
            <a:ext cx="7142225" cy="478325"/>
          </a:xfrm>
        </p:spPr>
        <p:txBody>
          <a:bodyPr>
            <a:normAutofit/>
          </a:bodyPr>
          <a:lstStyle/>
          <a:p>
            <a:r>
              <a:rPr lang="en-US" sz="2400" dirty="0" smtClean="0"/>
              <a:t>ARMY RA POLICY: Medical</a:t>
            </a:r>
            <a:endParaRPr lang="en-US" sz="2400" dirty="0"/>
          </a:p>
        </p:txBody>
      </p:sp>
    </p:spTree>
    <p:extLst>
      <p:ext uri="{BB962C8B-B14F-4D97-AF65-F5344CB8AC3E}">
        <p14:creationId xmlns:p14="http://schemas.microsoft.com/office/powerpoint/2010/main" val="3461620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380326" y="1133644"/>
            <a:ext cx="8221508" cy="462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2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The medical board and MTF commander may approve most RA medical requests. </a:t>
            </a:r>
            <a:r>
              <a:rPr lang="en-US" sz="2000" dirty="0" smtClean="0">
                <a:latin typeface="Arial" panose="020B0604020202020204" pitchFamily="34" charset="0"/>
                <a:cs typeface="Arial" panose="020B0604020202020204" pitchFamily="34" charset="0"/>
              </a:rPr>
              <a:t>If </a:t>
            </a:r>
            <a:r>
              <a:rPr lang="en-US" sz="2000" dirty="0">
                <a:latin typeface="Arial" panose="020B0604020202020204" pitchFamily="34" charset="0"/>
                <a:cs typeface="Arial" panose="020B0604020202020204" pitchFamily="34" charset="0"/>
              </a:rPr>
              <a:t>the </a:t>
            </a:r>
            <a:r>
              <a:rPr lang="en-US" sz="2000" dirty="0" smtClean="0">
                <a:latin typeface="Arial" panose="020B0604020202020204" pitchFamily="34" charset="0"/>
                <a:cs typeface="Arial" panose="020B0604020202020204" pitchFamily="34" charset="0"/>
              </a:rPr>
              <a:t>board </a:t>
            </a:r>
            <a:r>
              <a:rPr lang="en-US" sz="2000" dirty="0">
                <a:latin typeface="Arial" panose="020B0604020202020204" pitchFamily="34" charset="0"/>
                <a:cs typeface="Arial" panose="020B0604020202020204" pitchFamily="34" charset="0"/>
              </a:rPr>
              <a:t>finds </a:t>
            </a:r>
            <a:r>
              <a:rPr lang="en-US" sz="2000" dirty="0" smtClean="0">
                <a:latin typeface="Arial" panose="020B0604020202020204" pitchFamily="34" charset="0"/>
                <a:cs typeface="Arial" panose="020B0604020202020204" pitchFamily="34" charset="0"/>
              </a:rPr>
              <a:t>instead that the medical </a:t>
            </a:r>
            <a:r>
              <a:rPr lang="en-US" sz="2000" dirty="0">
                <a:latin typeface="Arial" panose="020B0604020202020204" pitchFamily="34" charset="0"/>
                <a:cs typeface="Arial" panose="020B0604020202020204" pitchFamily="34" charset="0"/>
              </a:rPr>
              <a:t>care is </a:t>
            </a:r>
            <a:r>
              <a:rPr lang="en-US" sz="2000" dirty="0" smtClean="0">
                <a:latin typeface="Arial" panose="020B0604020202020204" pitchFamily="34" charset="0"/>
                <a:cs typeface="Arial" panose="020B0604020202020204" pitchFamily="34" charset="0"/>
              </a:rPr>
              <a:t>needed and the Soldier continues to refuse the prescribed care, board proceedings are forwarded to the Surgeon General (TSG) for approval/disapproval.</a:t>
            </a:r>
          </a:p>
          <a:p>
            <a:pPr marL="342900" indent="-342900">
              <a:buFontTx/>
              <a:buChar char="-"/>
            </a:pPr>
            <a:endParaRPr lang="en-US" sz="12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Medical </a:t>
            </a:r>
            <a:r>
              <a:rPr lang="en-US" sz="2000" dirty="0">
                <a:latin typeface="Arial" panose="020B0604020202020204" pitchFamily="34" charset="0"/>
                <a:cs typeface="Arial" panose="020B0604020202020204" pitchFamily="34" charset="0"/>
              </a:rPr>
              <a:t>treatment may be deferred pending </a:t>
            </a:r>
            <a:r>
              <a:rPr lang="en-US" sz="2000" dirty="0" smtClean="0">
                <a:latin typeface="Arial" panose="020B0604020202020204" pitchFamily="34" charset="0"/>
                <a:cs typeface="Arial" panose="020B0604020202020204" pitchFamily="34" charset="0"/>
              </a:rPr>
              <a:t>final decision </a:t>
            </a:r>
            <a:r>
              <a:rPr lang="en-US" sz="2000" dirty="0">
                <a:latin typeface="Arial" panose="020B0604020202020204" pitchFamily="34" charset="0"/>
                <a:cs typeface="Arial" panose="020B0604020202020204" pitchFamily="34" charset="0"/>
              </a:rPr>
              <a:t>on whether </a:t>
            </a:r>
            <a:r>
              <a:rPr lang="en-US" sz="2000" dirty="0" smtClean="0">
                <a:latin typeface="Arial" panose="020B0604020202020204" pitchFamily="34" charset="0"/>
                <a:cs typeface="Arial" panose="020B0604020202020204" pitchFamily="34" charset="0"/>
              </a:rPr>
              <a:t>to approve the medical RA request in the discretion of the unit and MTF commander, with consideration of time constraints for the Soldier to recuperate without receiving immediate military medical care.  </a:t>
            </a:r>
          </a:p>
          <a:p>
            <a:pPr marL="285750" indent="-285750">
              <a:buFontTx/>
              <a:buChar char="-"/>
            </a:pPr>
            <a:endParaRPr lang="en-US" sz="1200" dirty="0">
              <a:solidFill>
                <a:prstClr val="black"/>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smtClean="0">
                <a:solidFill>
                  <a:prstClr val="black"/>
                </a:solidFill>
                <a:latin typeface="Arial" panose="020B0604020202020204" pitchFamily="34" charset="0"/>
                <a:cs typeface="Arial" panose="020B0604020202020204" pitchFamily="34" charset="0"/>
              </a:rPr>
              <a:t>Immunizations: </a:t>
            </a:r>
            <a:r>
              <a:rPr lang="en-US" sz="2000" dirty="0" smtClean="0">
                <a:solidFill>
                  <a:prstClr val="black"/>
                </a:solidFill>
                <a:latin typeface="Arial" panose="020B0604020202020204" pitchFamily="34" charset="0"/>
                <a:cs typeface="Arial" panose="020B0604020202020204" pitchFamily="34" charset="0"/>
              </a:rPr>
              <a:t>Unlike other medical RA requests, requests to refuse immunizations are only approved or disapproved by TSG IAW further procedures described at AR 600-20, para 5-6h(3)(e).</a:t>
            </a:r>
            <a:endParaRPr lang="en-US" sz="2000" dirty="0">
              <a:solidFill>
                <a:prstClr val="black"/>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101118" y="84083"/>
            <a:ext cx="7142225" cy="478325"/>
          </a:xfrm>
        </p:spPr>
        <p:txBody>
          <a:bodyPr>
            <a:normAutofit/>
          </a:bodyPr>
          <a:lstStyle/>
          <a:p>
            <a:r>
              <a:rPr lang="en-US" sz="2400" dirty="0" smtClean="0"/>
              <a:t>ARMY RA POLICY: Medical</a:t>
            </a:r>
            <a:endParaRPr lang="en-US" sz="2400" dirty="0"/>
          </a:p>
        </p:txBody>
      </p:sp>
    </p:spTree>
    <p:extLst>
      <p:ext uri="{BB962C8B-B14F-4D97-AF65-F5344CB8AC3E}">
        <p14:creationId xmlns:p14="http://schemas.microsoft.com/office/powerpoint/2010/main" val="3789529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72877" y="5827514"/>
            <a:ext cx="7898465" cy="600164"/>
          </a:xfrm>
          <a:prstGeom prst="rect">
            <a:avLst/>
          </a:prstGeom>
          <a:solidFill>
            <a:srgbClr val="FFC000"/>
          </a:solidFill>
          <a:ln w="57150">
            <a:solidFill>
              <a:schemeClr val="tx1"/>
            </a:solidFill>
          </a:ln>
        </p:spPr>
        <p:txBody>
          <a:bodyPr wrap="square">
            <a:spAutoFit/>
          </a:bodyPr>
          <a:lstStyle/>
          <a:p>
            <a:pPr algn="ctr"/>
            <a:r>
              <a:rPr lang="en-US" sz="1650" dirty="0" smtClean="0">
                <a:latin typeface="Arial" panose="020B0604020202020204" pitchFamily="34" charset="0"/>
                <a:cs typeface="Arial" panose="020B0604020202020204" pitchFamily="34" charset="0"/>
              </a:rPr>
              <a:t>The two listed Army Directives only affect processing of RA exceptions to Army uniform and grooming standards. Processing other RA requests is not affected.</a:t>
            </a:r>
            <a:endParaRPr lang="en-US" sz="165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027688" y="84083"/>
            <a:ext cx="7443654" cy="498544"/>
          </a:xfrm>
        </p:spPr>
        <p:txBody>
          <a:bodyPr>
            <a:normAutofit/>
          </a:bodyPr>
          <a:lstStyle/>
          <a:p>
            <a:r>
              <a:rPr lang="en-US" sz="2400" dirty="0" smtClean="0"/>
              <a:t>ARMY RA POLICY: Uniform/Grooming Standards</a:t>
            </a:r>
            <a:endParaRPr lang="en-US" sz="2400" dirty="0"/>
          </a:p>
        </p:txBody>
      </p:sp>
      <p:sp>
        <p:nvSpPr>
          <p:cNvPr id="2" name="Rectangle 1"/>
          <p:cNvSpPr/>
          <p:nvPr/>
        </p:nvSpPr>
        <p:spPr>
          <a:xfrm>
            <a:off x="572877" y="1166843"/>
            <a:ext cx="8069418" cy="4493538"/>
          </a:xfrm>
          <a:prstGeom prst="rect">
            <a:avLst/>
          </a:prstGeom>
        </p:spPr>
        <p:txBody>
          <a:bodyPr wrap="square">
            <a:spAutoFit/>
          </a:bodyPr>
          <a:lstStyle/>
          <a:p>
            <a:r>
              <a:rPr lang="en-US" sz="2000" dirty="0" smtClean="0">
                <a:latin typeface="Arial" panose="020B0604020202020204" pitchFamily="34" charset="0"/>
                <a:cs typeface="Arial" panose="020B0604020202020204" pitchFamily="34" charset="0"/>
              </a:rPr>
              <a:t>Two recent Army Directives modified some of the processing provisions of AR 600-20, para. 5-6 for RAs to uniform and grooming standards. These provisions are expected to be fully incorporated in future revisions of AR 600-20.</a:t>
            </a:r>
            <a:endParaRPr lang="en-US" sz="2000" dirty="0">
              <a:latin typeface="Arial" panose="020B0604020202020204" pitchFamily="34" charset="0"/>
              <a:cs typeface="Arial" panose="020B0604020202020204" pitchFamily="34" charset="0"/>
            </a:endParaRPr>
          </a:p>
          <a:p>
            <a:endParaRPr lang="en-US" u="sng"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u="sng" dirty="0" smtClean="0">
                <a:latin typeface="Arial" panose="020B0604020202020204" pitchFamily="34" charset="0"/>
                <a:cs typeface="Arial" panose="020B0604020202020204" pitchFamily="34" charset="0"/>
              </a:rPr>
              <a:t>Army Directive (AD) 2016-34</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Includes provisions for RA requests prior to entry into the Army </a:t>
            </a:r>
            <a:r>
              <a:rPr lang="en-US" sz="2000" b="1" dirty="0" smtClean="0">
                <a:latin typeface="Arial" panose="020B0604020202020204" pitchFamily="34" charset="0"/>
                <a:cs typeface="Arial" panose="020B0604020202020204" pitchFamily="34" charset="0"/>
              </a:rPr>
              <a:t>(pre-accession RA requests).</a:t>
            </a: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u="sng" dirty="0" smtClean="0">
                <a:latin typeface="Arial" panose="020B0604020202020204" pitchFamily="34" charset="0"/>
                <a:cs typeface="Arial" panose="020B0604020202020204" pitchFamily="34" charset="0"/>
              </a:rPr>
              <a:t>Army Directive (AD) 2018-19</a:t>
            </a:r>
            <a:r>
              <a:rPr lang="en-US" sz="2000" dirty="0" smtClean="0">
                <a:latin typeface="Arial" panose="020B0604020202020204" pitchFamily="34" charset="0"/>
                <a:cs typeface="Arial" panose="020B0604020202020204" pitchFamily="34" charset="0"/>
              </a:rPr>
              <a:t>: Allows general court-martial convening authorities (GCMCAs) to approve certain types of uniform and grooming RA requests. </a:t>
            </a:r>
          </a:p>
          <a:p>
            <a:endParaRPr lang="en-US" sz="800" dirty="0">
              <a:latin typeface="Arial" panose="020B0604020202020204" pitchFamily="34" charset="0"/>
              <a:cs typeface="Arial" panose="020B0604020202020204" pitchFamily="34" charset="0"/>
            </a:endParaRPr>
          </a:p>
          <a:p>
            <a:r>
              <a:rPr lang="en-US" sz="2000" i="1" dirty="0" smtClean="0">
                <a:latin typeface="Arial" panose="020B0604020202020204" pitchFamily="34" charset="0"/>
                <a:cs typeface="Arial" panose="020B0604020202020204" pitchFamily="34" charset="0"/>
              </a:rPr>
              <a:t>Note that RA requests are not required for categories of authorized wear of religious jewelry, headgear, and other apparel that are already specifically authorized under the provisions of AR 670-1.</a:t>
            </a:r>
            <a:endParaRPr 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364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7688" y="84083"/>
            <a:ext cx="7443654" cy="498544"/>
          </a:xfrm>
        </p:spPr>
        <p:txBody>
          <a:bodyPr>
            <a:normAutofit/>
          </a:bodyPr>
          <a:lstStyle/>
          <a:p>
            <a:r>
              <a:rPr lang="en-US" sz="2400" dirty="0" smtClean="0"/>
              <a:t>ARMY RA POLICY: Uniform/Grooming Standards</a:t>
            </a:r>
            <a:endParaRPr lang="en-US" sz="2400" dirty="0"/>
          </a:p>
        </p:txBody>
      </p:sp>
      <p:sp>
        <p:nvSpPr>
          <p:cNvPr id="4" name="Rectangle 3"/>
          <p:cNvSpPr/>
          <p:nvPr/>
        </p:nvSpPr>
        <p:spPr>
          <a:xfrm>
            <a:off x="2662245" y="842658"/>
            <a:ext cx="3816366" cy="461665"/>
          </a:xfrm>
          <a:prstGeom prst="rect">
            <a:avLst/>
          </a:prstGeom>
        </p:spPr>
        <p:txBody>
          <a:bodyPr wrap="none">
            <a:spAutoFit/>
          </a:bodyPr>
          <a:lstStyle/>
          <a:p>
            <a:r>
              <a:rPr lang="en-US" sz="2400" b="1" i="1" u="sng" dirty="0"/>
              <a:t>Army Directive (AD) 2016-34</a:t>
            </a:r>
          </a:p>
        </p:txBody>
      </p:sp>
      <p:sp>
        <p:nvSpPr>
          <p:cNvPr id="5" name="Rectangle 4"/>
          <p:cNvSpPr/>
          <p:nvPr/>
        </p:nvSpPr>
        <p:spPr>
          <a:xfrm>
            <a:off x="453242" y="1362770"/>
            <a:ext cx="8149698" cy="5016758"/>
          </a:xfrm>
          <a:prstGeom prst="rect">
            <a:avLst/>
          </a:prstGeom>
        </p:spPr>
        <p:txBody>
          <a:bodyPr wrap="square">
            <a:spAutoFit/>
          </a:bodyPr>
          <a:lstStyle/>
          <a:p>
            <a:pPr marL="285750" indent="-285750">
              <a:buFont typeface="Arial" panose="020B0604020202020204" pitchFamily="34" charset="0"/>
              <a:buChar char="•"/>
            </a:pPr>
            <a:r>
              <a:rPr lang="en-US" sz="2300" dirty="0">
                <a:latin typeface="Arial" panose="020B0604020202020204" pitchFamily="34" charset="0"/>
                <a:cs typeface="Arial" panose="020B0604020202020204" pitchFamily="34" charset="0"/>
              </a:rPr>
              <a:t>Authorizes </a:t>
            </a:r>
            <a:r>
              <a:rPr lang="en-US" sz="2300" dirty="0" smtClean="0">
                <a:latin typeface="Arial" panose="020B0604020202020204" pitchFamily="34" charset="0"/>
                <a:cs typeface="Arial" panose="020B0604020202020204" pitchFamily="34" charset="0"/>
              </a:rPr>
              <a:t>procedures </a:t>
            </a:r>
            <a:r>
              <a:rPr lang="en-US" sz="2300" dirty="0">
                <a:latin typeface="Arial" panose="020B0604020202020204" pitchFamily="34" charset="0"/>
                <a:cs typeface="Arial" panose="020B0604020202020204" pitchFamily="34" charset="0"/>
              </a:rPr>
              <a:t>for </a:t>
            </a:r>
            <a:r>
              <a:rPr lang="en-US" sz="2300" b="1" dirty="0" smtClean="0">
                <a:latin typeface="Arial" panose="020B0604020202020204" pitchFamily="34" charset="0"/>
                <a:cs typeface="Arial" panose="020B0604020202020204" pitchFamily="34" charset="0"/>
              </a:rPr>
              <a:t>pre-accession RA requests.</a:t>
            </a:r>
            <a:r>
              <a:rPr lang="en-US" sz="2400" b="1"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AD 2016-34 allows otherwise qualified applicants to submit written RA requests </a:t>
            </a:r>
            <a:r>
              <a:rPr lang="en-US" sz="2000" dirty="0">
                <a:latin typeface="Arial" panose="020B0604020202020204" pitchFamily="34" charset="0"/>
                <a:cs typeface="Arial" panose="020B0604020202020204" pitchFamily="34" charset="0"/>
              </a:rPr>
              <a:t>for exception to AR 670-1 uniform and grooming standards </a:t>
            </a:r>
            <a:r>
              <a:rPr lang="en-US" sz="2000" dirty="0" smtClean="0">
                <a:latin typeface="Arial" panose="020B0604020202020204" pitchFamily="34" charset="0"/>
                <a:cs typeface="Arial" panose="020B0604020202020204" pitchFamily="34" charset="0"/>
              </a:rPr>
              <a:t>prior to enlistment contracts, Senior Reserve Officers’ Training Corps program contracts, or prior to accepting U.S. Military Academy or direct commission appointments.</a:t>
            </a:r>
          </a:p>
          <a:p>
            <a:pPr marL="285750" indent="-285750">
              <a:buFont typeface="Arial" panose="020B0604020202020204" pitchFamily="34" charset="0"/>
              <a:buChar char="•"/>
            </a:pPr>
            <a:endParaRPr lang="en-US" sz="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Requires immediate command </a:t>
            </a:r>
            <a:r>
              <a:rPr lang="en-US" sz="2000" dirty="0">
                <a:latin typeface="Arial" panose="020B0604020202020204" pitchFamily="34" charset="0"/>
                <a:cs typeface="Arial" panose="020B0604020202020204" pitchFamily="34" charset="0"/>
              </a:rPr>
              <a:t>notification </a:t>
            </a:r>
            <a:r>
              <a:rPr lang="en-US" sz="2000" dirty="0" smtClean="0">
                <a:latin typeface="Arial" panose="020B0604020202020204" pitchFamily="34" charset="0"/>
                <a:cs typeface="Arial" panose="020B0604020202020204" pitchFamily="34" charset="0"/>
              </a:rPr>
              <a:t>to HQDA</a:t>
            </a:r>
            <a:r>
              <a:rPr lang="en-US" sz="2000" dirty="0">
                <a:latin typeface="Arial" panose="020B0604020202020204" pitchFamily="34" charset="0"/>
                <a:cs typeface="Arial" panose="020B0604020202020204" pitchFamily="34" charset="0"/>
              </a:rPr>
              <a:t>, DCS, </a:t>
            </a:r>
            <a:r>
              <a:rPr lang="en-US" sz="2000" dirty="0" smtClean="0">
                <a:latin typeface="Arial" panose="020B0604020202020204" pitchFamily="34" charset="0"/>
                <a:cs typeface="Arial" panose="020B0604020202020204" pitchFamily="34" charset="0"/>
              </a:rPr>
              <a:t>G-1 at </a:t>
            </a:r>
            <a:r>
              <a:rPr lang="en-US" sz="2000" dirty="0" smtClean="0">
                <a:latin typeface="Arial" panose="020B0604020202020204" pitchFamily="34" charset="0"/>
                <a:cs typeface="Arial" panose="020B0604020202020204" pitchFamily="34" charset="0"/>
                <a:hlinkClick r:id="rId3"/>
              </a:rPr>
              <a:t>usarmy.pentagon.hqda-dcs-g-1.mbx.command-policy@mail.mil</a:t>
            </a:r>
            <a:r>
              <a:rPr lang="en-US" sz="20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Each pre-accession RA request </a:t>
            </a:r>
            <a:r>
              <a:rPr lang="en-US" sz="2000" dirty="0">
                <a:latin typeface="Arial" panose="020B0604020202020204" pitchFamily="34" charset="0"/>
                <a:cs typeface="Arial" panose="020B0604020202020204" pitchFamily="34" charset="0"/>
              </a:rPr>
              <a:t>packet to include: </a:t>
            </a:r>
            <a:endParaRPr lang="en-US" sz="2000" dirty="0" smtClean="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individual’s written request with </a:t>
            </a:r>
            <a:r>
              <a:rPr lang="en-US" sz="2000" dirty="0" smtClean="0">
                <a:latin typeface="Arial" panose="020B0604020202020204" pitchFamily="34" charset="0"/>
                <a:cs typeface="Arial" panose="020B0604020202020204" pitchFamily="34" charset="0"/>
              </a:rPr>
              <a:t>enclosures,</a:t>
            </a:r>
            <a:endParaRPr lang="en-US"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chaplain interview memorandum (described below</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legal </a:t>
            </a:r>
            <a:r>
              <a:rPr lang="en-US" sz="2000" dirty="0" smtClean="0">
                <a:latin typeface="Arial" panose="020B0604020202020204" pitchFamily="34" charset="0"/>
                <a:cs typeface="Arial" panose="020B0604020202020204" pitchFamily="34" charset="0"/>
              </a:rPr>
              <a:t>review,</a:t>
            </a:r>
            <a:endParaRPr lang="en-US"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chain of command recommendations</a:t>
            </a:r>
            <a:r>
              <a:rPr lang="en-US" sz="2000" dirty="0" smtClean="0">
                <a:latin typeface="Arial" panose="020B0604020202020204" pitchFamily="34" charset="0"/>
                <a:cs typeface="Arial" panose="020B0604020202020204" pitchFamily="34" charset="0"/>
              </a:rPr>
              <a:t>.</a:t>
            </a:r>
          </a:p>
          <a:p>
            <a:pPr marL="742950" lvl="1" indent="-285750"/>
            <a:endParaRPr lang="en-US" sz="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Approved by Secretary of the Army (or designee)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9343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051" y="130678"/>
            <a:ext cx="6858000" cy="441692"/>
          </a:xfrm>
        </p:spPr>
        <p:txBody>
          <a:bodyPr>
            <a:noAutofit/>
          </a:bodyPr>
          <a:lstStyle/>
          <a:p>
            <a:pPr algn="ctr"/>
            <a:r>
              <a:rPr lang="en-US" sz="2400" b="1" dirty="0" smtClean="0">
                <a:latin typeface="Arial" panose="020B0604020202020204" pitchFamily="34" charset="0"/>
                <a:cs typeface="Arial" panose="020B0604020202020204" pitchFamily="34" charset="0"/>
              </a:rPr>
              <a:t>TERMINAL LEARNING OBJECTIVE</a:t>
            </a:r>
            <a:endParaRPr lang="en-US" sz="2400" b="1" dirty="0">
              <a:latin typeface="Arial" panose="020B0604020202020204" pitchFamily="34" charset="0"/>
              <a:cs typeface="Arial" panose="020B0604020202020204" pitchFamily="34" charset="0"/>
            </a:endParaRPr>
          </a:p>
        </p:txBody>
      </p:sp>
      <p:sp>
        <p:nvSpPr>
          <p:cNvPr id="7" name="TextBox 6"/>
          <p:cNvSpPr txBox="1"/>
          <p:nvPr/>
        </p:nvSpPr>
        <p:spPr>
          <a:xfrm>
            <a:off x="461319" y="1002534"/>
            <a:ext cx="8213124" cy="4739759"/>
          </a:xfrm>
          <a:prstGeom prst="rect">
            <a:avLst/>
          </a:prstGeom>
          <a:noFill/>
        </p:spPr>
        <p:txBody>
          <a:bodyPr wrap="square" rtlCol="0">
            <a:spAutoFit/>
          </a:bodyPr>
          <a:lstStyle/>
          <a:p>
            <a:r>
              <a:rPr lang="en-US" sz="2000" u="sng" dirty="0" smtClean="0">
                <a:latin typeface="Arial" panose="020B0604020202020204" pitchFamily="34" charset="0"/>
                <a:cs typeface="Arial" panose="020B0604020202020204" pitchFamily="34" charset="0"/>
              </a:rPr>
              <a:t>Action</a:t>
            </a:r>
            <a:r>
              <a:rPr lang="en-US" sz="2000" dirty="0" smtClean="0">
                <a:latin typeface="Arial" panose="020B0604020202020204" pitchFamily="34" charset="0"/>
                <a:cs typeface="Arial" panose="020B0604020202020204" pitchFamily="34" charset="0"/>
              </a:rPr>
              <a:t>:  Advise the command on religious accommodation.</a:t>
            </a:r>
          </a:p>
          <a:p>
            <a:endParaRPr lang="en-US" sz="2000" dirty="0" smtClean="0">
              <a:latin typeface="Arial" panose="020B0604020202020204" pitchFamily="34" charset="0"/>
              <a:cs typeface="Arial" panose="020B0604020202020204" pitchFamily="34" charset="0"/>
            </a:endParaRPr>
          </a:p>
          <a:p>
            <a:r>
              <a:rPr lang="en-US" sz="2000" u="sng" dirty="0" smtClean="0">
                <a:latin typeface="Arial" panose="020B0604020202020204" pitchFamily="34" charset="0"/>
                <a:cs typeface="Arial" panose="020B0604020202020204" pitchFamily="34" charset="0"/>
              </a:rPr>
              <a:t>Condition</a:t>
            </a:r>
            <a:r>
              <a:rPr lang="en-US" sz="2000" dirty="0" smtClean="0">
                <a:latin typeface="Arial" panose="020B0604020202020204" pitchFamily="34" charset="0"/>
                <a:cs typeface="Arial" panose="020B0604020202020204" pitchFamily="34" charset="0"/>
              </a:rPr>
              <a:t>: </a:t>
            </a:r>
            <a:r>
              <a:rPr lang="en-US" sz="2000" kern="0" dirty="0">
                <a:solidFill>
                  <a:sysClr val="windowText" lastClr="000000"/>
                </a:solidFill>
                <a:latin typeface="Arial" panose="020B0604020202020204" pitchFamily="34" charset="0"/>
                <a:cs typeface="Arial" panose="020B0604020202020204" pitchFamily="34" charset="0"/>
              </a:rPr>
              <a:t>Given a learning environment, federal law and DOD/Army policies and procedures (Title 10 U.S. Code, Title 42 U.S. Code, Attorney General Memorandum on Religious Liberty, DODI 1300.17, Army Directives 2016-34 and 2018-19, AR 600-20, AR 670-1, ATP 1-05.04), scenarios, and guided classroom discussion</a:t>
            </a:r>
            <a:r>
              <a:rPr lang="en-US" sz="2000" kern="0" dirty="0" smtClean="0">
                <a:solidFill>
                  <a:sysClr val="windowText" lastClr="000000"/>
                </a:solidFill>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a:spcBef>
                <a:spcPts val="0"/>
              </a:spcBef>
            </a:pPr>
            <a:r>
              <a:rPr lang="en-US" sz="2000" u="sng" dirty="0" smtClean="0">
                <a:latin typeface="Arial" panose="020B0604020202020204" pitchFamily="34" charset="0"/>
                <a:cs typeface="Arial" panose="020B0604020202020204" pitchFamily="34" charset="0"/>
              </a:rPr>
              <a:t>Standard</a:t>
            </a:r>
            <a:r>
              <a:rPr lang="en-US" sz="2000" dirty="0" smtClean="0">
                <a:latin typeface="Arial" panose="020B0604020202020204" pitchFamily="34" charset="0"/>
                <a:cs typeface="Arial" panose="020B0604020202020204" pitchFamily="34" charset="0"/>
              </a:rPr>
              <a:t>: </a:t>
            </a:r>
            <a:r>
              <a:rPr lang="en-US" sz="2000" kern="0" dirty="0">
                <a:solidFill>
                  <a:sysClr val="windowText" lastClr="000000"/>
                </a:solidFill>
                <a:latin typeface="Arial" panose="020B0604020202020204" pitchFamily="34" charset="0"/>
                <a:cs typeface="Arial" panose="020B0604020202020204" pitchFamily="34" charset="0"/>
              </a:rPr>
              <a:t>Advising the command includes: </a:t>
            </a:r>
          </a:p>
          <a:p>
            <a:pPr>
              <a:spcBef>
                <a:spcPts val="0"/>
              </a:spcBef>
            </a:pPr>
            <a:r>
              <a:rPr lang="en-US" sz="2000" kern="0" dirty="0">
                <a:solidFill>
                  <a:sysClr val="windowText" lastClr="000000"/>
                </a:solidFill>
                <a:latin typeface="Arial" panose="020B0604020202020204" pitchFamily="34" charset="0"/>
                <a:cs typeface="Arial" panose="020B0604020202020204" pitchFamily="34" charset="0"/>
              </a:rPr>
              <a:t>-locating all laws, regulations, and doctrine pertaining to religious accommodation</a:t>
            </a:r>
          </a:p>
          <a:p>
            <a:pPr>
              <a:spcBef>
                <a:spcPts val="0"/>
              </a:spcBef>
            </a:pPr>
            <a:r>
              <a:rPr lang="en-US" sz="2000" kern="0" dirty="0">
                <a:solidFill>
                  <a:sysClr val="windowText" lastClr="000000"/>
                </a:solidFill>
                <a:latin typeface="Arial" panose="020B0604020202020204" pitchFamily="34" charset="0"/>
                <a:cs typeface="Arial" panose="020B0604020202020204" pitchFamily="34" charset="0"/>
              </a:rPr>
              <a:t>-connecting the Religious Freedom Restoration Act and other applicable laws, regulations, and doctrine to scenarios </a:t>
            </a:r>
          </a:p>
          <a:p>
            <a:pPr>
              <a:spcBef>
                <a:spcPts val="0"/>
              </a:spcBef>
            </a:pPr>
            <a:r>
              <a:rPr lang="en-US" sz="2000" kern="0" dirty="0">
                <a:solidFill>
                  <a:sysClr val="windowText" lastClr="000000"/>
                </a:solidFill>
                <a:latin typeface="Arial" panose="020B0604020202020204" pitchFamily="34" charset="0"/>
                <a:cs typeface="Arial" panose="020B0604020202020204" pitchFamily="34" charset="0"/>
              </a:rPr>
              <a:t>-communicating the principles of religious accommodation </a:t>
            </a:r>
          </a:p>
          <a:p>
            <a:endParaRPr lang="en-US" sz="2000" dirty="0" smtClean="0">
              <a:latin typeface="Arial" panose="020B0604020202020204" pitchFamily="34" charset="0"/>
              <a:cs typeface="Arial" panose="020B0604020202020204" pitchFamily="34" charset="0"/>
            </a:endParaRPr>
          </a:p>
        </p:txBody>
      </p:sp>
      <p:sp>
        <p:nvSpPr>
          <p:cNvPr id="4" name="Rectangle 3"/>
          <p:cNvSpPr/>
          <p:nvPr/>
        </p:nvSpPr>
        <p:spPr>
          <a:xfrm>
            <a:off x="739572" y="5871838"/>
            <a:ext cx="7766384" cy="600164"/>
          </a:xfrm>
          <a:prstGeom prst="rect">
            <a:avLst/>
          </a:prstGeom>
          <a:solidFill>
            <a:srgbClr val="FFC000"/>
          </a:solidFill>
          <a:ln w="57150">
            <a:solidFill>
              <a:schemeClr val="tx1"/>
            </a:solidFill>
          </a:ln>
        </p:spPr>
        <p:txBody>
          <a:bodyPr wrap="square">
            <a:spAutoFit/>
          </a:bodyPr>
          <a:lstStyle/>
          <a:p>
            <a:pPr algn="ctr"/>
            <a:r>
              <a:rPr lang="en-US" sz="1650" dirty="0" smtClean="0">
                <a:solidFill>
                  <a:prstClr val="black"/>
                </a:solidFill>
                <a:latin typeface="Arial" panose="020B0604020202020204" pitchFamily="34" charset="0"/>
                <a:cs typeface="Arial" panose="020B0604020202020204" pitchFamily="34" charset="0"/>
              </a:rPr>
              <a:t>Changes to the Army Religious Accommodation process impact leaders at multiple echelons across the Army.</a:t>
            </a:r>
          </a:p>
        </p:txBody>
      </p:sp>
    </p:spTree>
    <p:extLst>
      <p:ext uri="{BB962C8B-B14F-4D97-AF65-F5344CB8AC3E}">
        <p14:creationId xmlns:p14="http://schemas.microsoft.com/office/powerpoint/2010/main" val="35421528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7688" y="84083"/>
            <a:ext cx="7443654" cy="498544"/>
          </a:xfrm>
        </p:spPr>
        <p:txBody>
          <a:bodyPr>
            <a:normAutofit/>
          </a:bodyPr>
          <a:lstStyle/>
          <a:p>
            <a:r>
              <a:rPr lang="en-US" sz="2400" dirty="0" smtClean="0"/>
              <a:t>ARMY RA POLICY: Uniform/Grooming Standards</a:t>
            </a:r>
            <a:endParaRPr lang="en-US" sz="2400" dirty="0"/>
          </a:p>
        </p:txBody>
      </p:sp>
      <p:sp>
        <p:nvSpPr>
          <p:cNvPr id="4" name="Rectangle 3"/>
          <p:cNvSpPr/>
          <p:nvPr/>
        </p:nvSpPr>
        <p:spPr>
          <a:xfrm>
            <a:off x="2551853" y="896863"/>
            <a:ext cx="3805850" cy="461665"/>
          </a:xfrm>
          <a:prstGeom prst="rect">
            <a:avLst/>
          </a:prstGeom>
        </p:spPr>
        <p:txBody>
          <a:bodyPr wrap="none">
            <a:spAutoFit/>
          </a:bodyPr>
          <a:lstStyle/>
          <a:p>
            <a:r>
              <a:rPr lang="en-US" sz="2400" b="1" i="1" u="sng" dirty="0"/>
              <a:t>Army Directive (AD) </a:t>
            </a:r>
            <a:r>
              <a:rPr lang="en-US" sz="2400" b="1" i="1" u="sng" dirty="0" smtClean="0"/>
              <a:t>2018-19</a:t>
            </a:r>
            <a:endParaRPr lang="en-US" sz="2400" b="1" i="1" u="sng" dirty="0"/>
          </a:p>
        </p:txBody>
      </p:sp>
      <p:sp>
        <p:nvSpPr>
          <p:cNvPr id="5" name="Rectangle 4"/>
          <p:cNvSpPr/>
          <p:nvPr/>
        </p:nvSpPr>
        <p:spPr>
          <a:xfrm>
            <a:off x="335639" y="1672764"/>
            <a:ext cx="8238278" cy="4031873"/>
          </a:xfrm>
          <a:prstGeom prst="rect">
            <a:avLst/>
          </a:prstGeom>
        </p:spPr>
        <p:txBody>
          <a:bodyPr wrap="square">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Authorizes </a:t>
            </a:r>
            <a:r>
              <a:rPr lang="en-US" sz="2000" b="1" dirty="0" smtClean="0">
                <a:latin typeface="Arial" panose="020B0604020202020204" pitchFamily="34" charset="0"/>
                <a:cs typeface="Arial" panose="020B0604020202020204" pitchFamily="34" charset="0"/>
              </a:rPr>
              <a:t>GCMCA-level approval of three types of RA requests:</a:t>
            </a:r>
          </a:p>
          <a:p>
            <a:pPr marL="742950" lvl="1"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 wear of a </a:t>
            </a:r>
            <a:r>
              <a:rPr lang="en-US" sz="2000" b="1" dirty="0" smtClean="0">
                <a:latin typeface="Arial" panose="020B0604020202020204" pitchFamily="34" charset="0"/>
                <a:cs typeface="Arial" panose="020B0604020202020204" pitchFamily="34" charset="0"/>
              </a:rPr>
              <a:t>hijab;</a:t>
            </a:r>
          </a:p>
          <a:p>
            <a:pPr marL="742950" lvl="1"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 wear of a </a:t>
            </a:r>
            <a:r>
              <a:rPr lang="en-US" sz="2000" b="1" dirty="0" smtClean="0">
                <a:latin typeface="Arial" panose="020B0604020202020204" pitchFamily="34" charset="0"/>
                <a:cs typeface="Arial" panose="020B0604020202020204" pitchFamily="34" charset="0"/>
              </a:rPr>
              <a:t>beard; </a:t>
            </a:r>
          </a:p>
          <a:p>
            <a:pPr marL="742950" lvl="1"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 wear of a </a:t>
            </a:r>
            <a:r>
              <a:rPr lang="en-US" sz="2000" b="1" dirty="0" smtClean="0">
                <a:latin typeface="Arial" panose="020B0604020202020204" pitchFamily="34" charset="0"/>
                <a:cs typeface="Arial" panose="020B0604020202020204" pitchFamily="34" charset="0"/>
              </a:rPr>
              <a:t>turban or under-turban/</a:t>
            </a:r>
            <a:r>
              <a:rPr lang="en-US" sz="2000" b="1" dirty="0" err="1" smtClean="0">
                <a:latin typeface="Arial" panose="020B0604020202020204" pitchFamily="34" charset="0"/>
                <a:cs typeface="Arial" panose="020B0604020202020204" pitchFamily="34" charset="0"/>
              </a:rPr>
              <a:t>patka</a:t>
            </a:r>
            <a:r>
              <a:rPr lang="en-US" sz="2000" b="1" dirty="0" smtClean="0">
                <a:latin typeface="Arial" panose="020B0604020202020204" pitchFamily="34" charset="0"/>
                <a:cs typeface="Arial" panose="020B0604020202020204" pitchFamily="34" charset="0"/>
              </a:rPr>
              <a:t>, </a:t>
            </a:r>
          </a:p>
          <a:p>
            <a:pPr lvl="1"/>
            <a:r>
              <a:rPr lang="en-US" sz="2000" b="1"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with uncut beard and uncut hair.</a:t>
            </a:r>
          </a:p>
          <a:p>
            <a:pPr lvl="1"/>
            <a:endParaRPr lang="en-US" sz="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Unit commanders forward these types of requests to the GCMCA for review and decision and immediately notify HQDA</a:t>
            </a:r>
            <a:r>
              <a:rPr lang="en-US" sz="2000" dirty="0">
                <a:latin typeface="Arial" panose="020B0604020202020204" pitchFamily="34" charset="0"/>
                <a:cs typeface="Arial" panose="020B0604020202020204" pitchFamily="34" charset="0"/>
              </a:rPr>
              <a:t>, DCS, G-1 at </a:t>
            </a:r>
            <a:r>
              <a:rPr lang="en-US" sz="2000" dirty="0">
                <a:latin typeface="Arial" panose="020B0604020202020204" pitchFamily="34" charset="0"/>
                <a:cs typeface="Arial" panose="020B0604020202020204" pitchFamily="34" charset="0"/>
                <a:hlinkClick r:id="rId3"/>
              </a:rPr>
              <a:t>usarmy.pentagon.hqda-dcs-g-1.mbx.command-policy@mail.mil</a:t>
            </a:r>
            <a:r>
              <a:rPr lang="en-US" sz="20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GCMCA commanders will approve these RA requests unless:</a:t>
            </a:r>
          </a:p>
          <a:p>
            <a:pPr marL="742950" lvl="1"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 request is not based on a sincerely held religious belief, or</a:t>
            </a:r>
          </a:p>
          <a:p>
            <a:pPr marL="742950" lvl="1"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a hazard is identified that cannot be mitigated by reasonable measures after coordinating with the branch or MOS proponent. </a:t>
            </a:r>
          </a:p>
        </p:txBody>
      </p:sp>
    </p:spTree>
    <p:extLst>
      <p:ext uri="{BB962C8B-B14F-4D97-AF65-F5344CB8AC3E}">
        <p14:creationId xmlns:p14="http://schemas.microsoft.com/office/powerpoint/2010/main" val="22874243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7688" y="84083"/>
            <a:ext cx="7443654" cy="498544"/>
          </a:xfrm>
        </p:spPr>
        <p:txBody>
          <a:bodyPr>
            <a:normAutofit/>
          </a:bodyPr>
          <a:lstStyle/>
          <a:p>
            <a:r>
              <a:rPr lang="en-US" sz="2400" dirty="0" smtClean="0"/>
              <a:t>ARMY RA POLICY: Uniform/Grooming Standards</a:t>
            </a:r>
            <a:endParaRPr lang="en-US" sz="2400" dirty="0"/>
          </a:p>
        </p:txBody>
      </p:sp>
      <p:sp>
        <p:nvSpPr>
          <p:cNvPr id="4" name="Rectangle 3"/>
          <p:cNvSpPr/>
          <p:nvPr/>
        </p:nvSpPr>
        <p:spPr>
          <a:xfrm>
            <a:off x="2693176" y="764897"/>
            <a:ext cx="3805850" cy="461665"/>
          </a:xfrm>
          <a:prstGeom prst="rect">
            <a:avLst/>
          </a:prstGeom>
        </p:spPr>
        <p:txBody>
          <a:bodyPr wrap="none">
            <a:spAutoFit/>
          </a:bodyPr>
          <a:lstStyle/>
          <a:p>
            <a:r>
              <a:rPr lang="en-US" sz="2400" b="1" i="1" u="sng" dirty="0"/>
              <a:t>Army Directive (AD) </a:t>
            </a:r>
            <a:r>
              <a:rPr lang="en-US" sz="2400" b="1" i="1" u="sng" dirty="0" smtClean="0"/>
              <a:t>2018-19</a:t>
            </a:r>
            <a:endParaRPr lang="en-US" sz="2400" b="1" i="1" u="sng" dirty="0"/>
          </a:p>
        </p:txBody>
      </p:sp>
      <p:sp>
        <p:nvSpPr>
          <p:cNvPr id="5" name="Rectangle 4"/>
          <p:cNvSpPr/>
          <p:nvPr/>
        </p:nvSpPr>
        <p:spPr>
          <a:xfrm>
            <a:off x="587995" y="1509783"/>
            <a:ext cx="8026727" cy="4401205"/>
          </a:xfrm>
          <a:prstGeom prst="rect">
            <a:avLst/>
          </a:prstGeom>
        </p:spPr>
        <p:txBody>
          <a:bodyPr wrap="square">
            <a:spAutoFit/>
          </a:bodyPr>
          <a:lstStyle/>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Complete formal RA request packets for these GCMCA commanders should </a:t>
            </a:r>
            <a:r>
              <a:rPr lang="en-US" sz="2000" dirty="0">
                <a:latin typeface="Arial" panose="020B0604020202020204" pitchFamily="34" charset="0"/>
                <a:cs typeface="Arial" panose="020B0604020202020204" pitchFamily="34" charset="0"/>
              </a:rPr>
              <a:t>include: </a:t>
            </a:r>
            <a:endParaRPr lang="en-US" sz="2000" dirty="0" smtClean="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Soldier’s </a:t>
            </a:r>
            <a:r>
              <a:rPr lang="en-US" sz="2000" dirty="0">
                <a:latin typeface="Arial" panose="020B0604020202020204" pitchFamily="34" charset="0"/>
                <a:cs typeface="Arial" panose="020B0604020202020204" pitchFamily="34" charset="0"/>
              </a:rPr>
              <a:t>written request </a:t>
            </a:r>
            <a:r>
              <a:rPr lang="en-US" sz="2000" dirty="0" smtClean="0">
                <a:latin typeface="Arial" panose="020B0604020202020204" pitchFamily="34" charset="0"/>
                <a:cs typeface="Arial" panose="020B0604020202020204" pitchFamily="34" charset="0"/>
              </a:rPr>
              <a:t>with enclosures</a:t>
            </a:r>
          </a:p>
          <a:p>
            <a:pPr marL="1200150" lvl="2"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C</a:t>
            </a:r>
            <a:r>
              <a:rPr lang="en-US" sz="2000" dirty="0" smtClean="0">
                <a:latin typeface="Arial" panose="020B0604020202020204" pitchFamily="34" charset="0"/>
                <a:cs typeface="Arial" panose="020B0604020202020204" pitchFamily="34" charset="0"/>
              </a:rPr>
              <a:t>haplain </a:t>
            </a:r>
            <a:r>
              <a:rPr lang="en-US" sz="2000" dirty="0">
                <a:latin typeface="Arial" panose="020B0604020202020204" pitchFamily="34" charset="0"/>
                <a:cs typeface="Arial" panose="020B0604020202020204" pitchFamily="34" charset="0"/>
              </a:rPr>
              <a:t>interview </a:t>
            </a:r>
            <a:r>
              <a:rPr lang="en-US" sz="2000" dirty="0" smtClean="0">
                <a:latin typeface="Arial" panose="020B0604020202020204" pitchFamily="34" charset="0"/>
                <a:cs typeface="Arial" panose="020B0604020202020204" pitchFamily="34" charset="0"/>
              </a:rPr>
              <a:t>memorandum (described below)</a:t>
            </a:r>
          </a:p>
          <a:p>
            <a:pPr marL="1200150" lvl="2"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L</a:t>
            </a:r>
            <a:r>
              <a:rPr lang="en-US" sz="2000" dirty="0" smtClean="0">
                <a:latin typeface="Arial" panose="020B0604020202020204" pitchFamily="34" charset="0"/>
                <a:cs typeface="Arial" panose="020B0604020202020204" pitchFamily="34" charset="0"/>
              </a:rPr>
              <a:t>egal review</a:t>
            </a:r>
          </a:p>
          <a:p>
            <a:pPr marL="1200150" lvl="2"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C</a:t>
            </a:r>
            <a:r>
              <a:rPr lang="en-US" sz="2000" dirty="0" smtClean="0">
                <a:latin typeface="Arial" panose="020B0604020202020204" pitchFamily="34" charset="0"/>
                <a:cs typeface="Arial" panose="020B0604020202020204" pitchFamily="34" charset="0"/>
              </a:rPr>
              <a:t>hain </a:t>
            </a:r>
            <a:r>
              <a:rPr lang="en-US" sz="2000" dirty="0">
                <a:latin typeface="Arial" panose="020B0604020202020204" pitchFamily="34" charset="0"/>
                <a:cs typeface="Arial" panose="020B0604020202020204" pitchFamily="34" charset="0"/>
              </a:rPr>
              <a:t>of </a:t>
            </a:r>
            <a:r>
              <a:rPr lang="en-US" sz="2000" dirty="0" smtClean="0">
                <a:latin typeface="Arial" panose="020B0604020202020204" pitchFamily="34" charset="0"/>
                <a:cs typeface="Arial" panose="020B0604020202020204" pitchFamily="34" charset="0"/>
              </a:rPr>
              <a:t>command recommendations.</a:t>
            </a:r>
          </a:p>
          <a:p>
            <a:pPr lvl="1"/>
            <a:endParaRPr lang="en-US"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Further provisions of </a:t>
            </a:r>
            <a:r>
              <a:rPr lang="en-US" sz="2000" dirty="0">
                <a:latin typeface="Arial" panose="020B0604020202020204" pitchFamily="34" charset="0"/>
                <a:cs typeface="Arial" panose="020B0604020202020204" pitchFamily="34" charset="0"/>
              </a:rPr>
              <a:t>AD </a:t>
            </a:r>
            <a:r>
              <a:rPr lang="en-US" sz="2000" dirty="0" smtClean="0">
                <a:latin typeface="Arial" panose="020B0604020202020204" pitchFamily="34" charset="0"/>
                <a:cs typeface="Arial" panose="020B0604020202020204" pitchFamily="34" charset="0"/>
              </a:rPr>
              <a:t>2018-19 include certain training and duty position limitations for Soldiers receiving RA for wear of beards.</a:t>
            </a:r>
          </a:p>
          <a:p>
            <a:endParaRPr lang="en-US"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While AD 2018-19 governs how these RA requests are approved, AR 670-1 describes further detailed standards on how these hijabs, turbans, and beards are to be worn once the RA is approved by the GCMCA commander.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13933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7688" y="84083"/>
            <a:ext cx="7443654" cy="498544"/>
          </a:xfrm>
        </p:spPr>
        <p:txBody>
          <a:bodyPr>
            <a:normAutofit/>
          </a:bodyPr>
          <a:lstStyle/>
          <a:p>
            <a:r>
              <a:rPr lang="en-US" sz="2400" dirty="0" smtClean="0"/>
              <a:t>ARMY RA POLICY: Uniform/Grooming Standards</a:t>
            </a:r>
            <a:endParaRPr lang="en-US" sz="2400" dirty="0"/>
          </a:p>
        </p:txBody>
      </p:sp>
      <p:sp>
        <p:nvSpPr>
          <p:cNvPr id="4" name="Rectangle 3"/>
          <p:cNvSpPr/>
          <p:nvPr/>
        </p:nvSpPr>
        <p:spPr>
          <a:xfrm>
            <a:off x="2036127" y="780528"/>
            <a:ext cx="5464958" cy="461665"/>
          </a:xfrm>
          <a:prstGeom prst="rect">
            <a:avLst/>
          </a:prstGeom>
        </p:spPr>
        <p:txBody>
          <a:bodyPr wrap="none">
            <a:spAutoFit/>
          </a:bodyPr>
          <a:lstStyle/>
          <a:p>
            <a:r>
              <a:rPr lang="en-US" sz="2400" b="1" i="1" u="sng" dirty="0" smtClean="0"/>
              <a:t>Four Categories of RA Uniform/Grooming</a:t>
            </a:r>
            <a:endParaRPr lang="en-US" sz="2400" b="1" i="1" u="sng" dirty="0"/>
          </a:p>
        </p:txBody>
      </p:sp>
      <p:sp>
        <p:nvSpPr>
          <p:cNvPr id="5" name="Rectangle 4"/>
          <p:cNvSpPr/>
          <p:nvPr/>
        </p:nvSpPr>
        <p:spPr>
          <a:xfrm>
            <a:off x="312614" y="1312985"/>
            <a:ext cx="8448431" cy="4955203"/>
          </a:xfrm>
          <a:prstGeom prst="rect">
            <a:avLst/>
          </a:prstGeom>
        </p:spPr>
        <p:txBody>
          <a:bodyPr wrap="square">
            <a:spAutoFit/>
          </a:bodyPr>
          <a:lstStyle/>
          <a:p>
            <a:pPr marL="285750" indent="-285750">
              <a:buFont typeface="Arial" pitchFamily="34" charset="0"/>
              <a:buChar char="•"/>
            </a:pPr>
            <a:r>
              <a:rPr lang="en-US" dirty="0" smtClean="0">
                <a:latin typeface="Arial" panose="020B0604020202020204" pitchFamily="34" charset="0"/>
                <a:cs typeface="Arial" panose="020B0604020202020204" pitchFamily="34" charset="0"/>
              </a:rPr>
              <a:t>The preceding slides describe how different standards/procedures apply based upon four different types of uniform/grooming RA. Initially determining uniform/grooming RA types according to the following four categories can assist UMTs in RA advisement:</a:t>
            </a:r>
          </a:p>
          <a:p>
            <a:pPr lvl="1"/>
            <a:endParaRPr lang="en-US" dirty="0" smtClean="0">
              <a:latin typeface="Arial" panose="020B0604020202020204" pitchFamily="34" charset="0"/>
              <a:cs typeface="Arial" panose="020B0604020202020204" pitchFamily="34" charset="0"/>
            </a:endParaRPr>
          </a:p>
          <a:p>
            <a:pPr marL="285750" indent="-285750"/>
            <a:r>
              <a:rPr lang="en-US" b="1" dirty="0" smtClean="0">
                <a:latin typeface="Arial" pitchFamily="34" charset="0"/>
                <a:cs typeface="Arial" pitchFamily="34" charset="0"/>
              </a:rPr>
              <a:t>CATEGORY 1: </a:t>
            </a:r>
            <a:r>
              <a:rPr lang="en-US" b="1" i="1" dirty="0" smtClean="0">
                <a:latin typeface="Arial" pitchFamily="34" charset="0"/>
                <a:cs typeface="Arial" pitchFamily="34" charset="0"/>
              </a:rPr>
              <a:t>No Request Required. </a:t>
            </a:r>
            <a:r>
              <a:rPr lang="en-US" dirty="0" smtClean="0">
                <a:latin typeface="Arial" pitchFamily="34" charset="0"/>
                <a:cs typeface="Arial" pitchFamily="34" charset="0"/>
              </a:rPr>
              <a:t>Specifically permitted by AR 670-1. </a:t>
            </a:r>
          </a:p>
          <a:p>
            <a:pPr marL="285750" indent="-285750"/>
            <a:endParaRPr lang="en-US" dirty="0" smtClean="0">
              <a:latin typeface="Arial" pitchFamily="34" charset="0"/>
              <a:cs typeface="Arial" pitchFamily="34" charset="0"/>
            </a:endParaRPr>
          </a:p>
          <a:p>
            <a:pPr marL="285750" indent="-285750"/>
            <a:r>
              <a:rPr lang="en-US" b="1" dirty="0" smtClean="0">
                <a:latin typeface="Arial" pitchFamily="34" charset="0"/>
                <a:cs typeface="Arial" pitchFamily="34" charset="0"/>
              </a:rPr>
              <a:t>CATEGORY 2: </a:t>
            </a:r>
            <a:r>
              <a:rPr lang="en-US" b="1" i="1" dirty="0" smtClean="0">
                <a:latin typeface="Arial" pitchFamily="34" charset="0"/>
                <a:cs typeface="Arial" pitchFamily="34" charset="0"/>
              </a:rPr>
              <a:t>Any-Commander Approvals If No AR 670-1 Waiver Required. </a:t>
            </a:r>
            <a:r>
              <a:rPr lang="en-US" dirty="0" smtClean="0">
                <a:latin typeface="Arial" pitchFamily="34" charset="0"/>
                <a:cs typeface="Arial" pitchFamily="34" charset="0"/>
              </a:rPr>
              <a:t>If RA requestor merely seeks exception from local standards/uniformity rather than waiver from Army-wide policy/regulations, any commander may approve these formal or informal requests. See AR 600-20, </a:t>
            </a:r>
            <a:r>
              <a:rPr lang="en-US" dirty="0" err="1" smtClean="0">
                <a:latin typeface="Arial" pitchFamily="34" charset="0"/>
                <a:cs typeface="Arial" pitchFamily="34" charset="0"/>
              </a:rPr>
              <a:t>para</a:t>
            </a:r>
            <a:r>
              <a:rPr lang="en-US" dirty="0" smtClean="0">
                <a:latin typeface="Arial" pitchFamily="34" charset="0"/>
                <a:cs typeface="Arial" pitchFamily="34" charset="0"/>
              </a:rPr>
              <a:t> 5-6h(4)(</a:t>
            </a:r>
            <a:r>
              <a:rPr lang="en-US" dirty="0" err="1" smtClean="0">
                <a:latin typeface="Arial" pitchFamily="34" charset="0"/>
                <a:cs typeface="Arial" pitchFamily="34" charset="0"/>
              </a:rPr>
              <a:t>i</a:t>
            </a:r>
            <a:r>
              <a:rPr lang="en-US" dirty="0" smtClean="0">
                <a:latin typeface="Arial" pitchFamily="34" charset="0"/>
                <a:cs typeface="Arial" pitchFamily="34" charset="0"/>
              </a:rPr>
              <a:t>). </a:t>
            </a:r>
          </a:p>
          <a:p>
            <a:endParaRPr lang="en-US" sz="1000" dirty="0" smtClean="0">
              <a:latin typeface="Arial" pitchFamily="34" charset="0"/>
              <a:cs typeface="Arial" pitchFamily="34" charset="0"/>
            </a:endParaRPr>
          </a:p>
          <a:p>
            <a:pPr marL="285750" indent="-285750"/>
            <a:r>
              <a:rPr lang="en-US" b="1" dirty="0" smtClean="0">
                <a:latin typeface="Arial" pitchFamily="34" charset="0"/>
                <a:cs typeface="Arial" pitchFamily="34" charset="0"/>
              </a:rPr>
              <a:t>CATEGORY 3: </a:t>
            </a:r>
            <a:r>
              <a:rPr lang="en-US" b="1" i="1" dirty="0" smtClean="0">
                <a:latin typeface="Arial" pitchFamily="34" charset="0"/>
                <a:cs typeface="Arial" pitchFamily="34" charset="0"/>
              </a:rPr>
              <a:t>GCMCA Approvals from AR 670-1 Standards. </a:t>
            </a:r>
          </a:p>
          <a:p>
            <a:pPr marL="285750" indent="-285750"/>
            <a:r>
              <a:rPr lang="en-US" b="1" i="1" dirty="0">
                <a:latin typeface="Arial" pitchFamily="34" charset="0"/>
                <a:cs typeface="Arial" pitchFamily="34" charset="0"/>
              </a:rPr>
              <a:t>	</a:t>
            </a:r>
            <a:r>
              <a:rPr lang="en-US" dirty="0" smtClean="0">
                <a:latin typeface="Arial" pitchFamily="34" charset="0"/>
                <a:cs typeface="Arial" pitchFamily="34" charset="0"/>
              </a:rPr>
              <a:t>Only for specified waivers for hijabs, beards, turbans with uncut beard/hair IAW AD 2018-19 and AR 670-1.</a:t>
            </a:r>
          </a:p>
          <a:p>
            <a:endParaRPr lang="en-US" dirty="0" smtClean="0">
              <a:latin typeface="Arial" pitchFamily="34" charset="0"/>
              <a:cs typeface="Arial" pitchFamily="34" charset="0"/>
            </a:endParaRPr>
          </a:p>
          <a:p>
            <a:pPr marL="285750" indent="-285750"/>
            <a:r>
              <a:rPr lang="en-US" b="1" dirty="0" smtClean="0">
                <a:latin typeface="Arial" pitchFamily="34" charset="0"/>
                <a:cs typeface="Arial" pitchFamily="34" charset="0"/>
              </a:rPr>
              <a:t>CATEGORY 4: </a:t>
            </a:r>
            <a:r>
              <a:rPr lang="en-US" b="1" i="1" dirty="0" smtClean="0">
                <a:latin typeface="Arial" pitchFamily="34" charset="0"/>
                <a:cs typeface="Arial" pitchFamily="34" charset="0"/>
              </a:rPr>
              <a:t>Secretary of the Army </a:t>
            </a:r>
            <a:r>
              <a:rPr lang="en-US" i="1" dirty="0" smtClean="0">
                <a:latin typeface="Arial" pitchFamily="34" charset="0"/>
                <a:cs typeface="Arial" pitchFamily="34" charset="0"/>
              </a:rPr>
              <a:t>(or Designee) </a:t>
            </a:r>
            <a:r>
              <a:rPr lang="en-US" b="1" i="1" dirty="0" smtClean="0">
                <a:latin typeface="Arial" pitchFamily="34" charset="0"/>
                <a:cs typeface="Arial" pitchFamily="34" charset="0"/>
              </a:rPr>
              <a:t>Approvals.</a:t>
            </a:r>
            <a:r>
              <a:rPr lang="en-US" dirty="0" smtClean="0">
                <a:latin typeface="Arial" pitchFamily="34" charset="0"/>
                <a:cs typeface="Arial" pitchFamily="34" charset="0"/>
              </a:rPr>
              <a:t> All other waivers of Army-wide policies/regulations IAW AD 2016-34 and AR 600-20.</a:t>
            </a:r>
            <a:endParaRPr lang="en-US" dirty="0">
              <a:latin typeface="Arial" pitchFamily="34" charset="0"/>
              <a:cs typeface="Arial" pitchFamily="34" charset="0"/>
            </a:endParaRPr>
          </a:p>
        </p:txBody>
      </p:sp>
    </p:spTree>
    <p:extLst>
      <p:ext uri="{BB962C8B-B14F-4D97-AF65-F5344CB8AC3E}">
        <p14:creationId xmlns:p14="http://schemas.microsoft.com/office/powerpoint/2010/main" val="33313933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7688" y="84083"/>
            <a:ext cx="7443654" cy="498544"/>
          </a:xfrm>
        </p:spPr>
        <p:txBody>
          <a:bodyPr>
            <a:normAutofit/>
          </a:bodyPr>
          <a:lstStyle/>
          <a:p>
            <a:r>
              <a:rPr lang="en-US" sz="2400" dirty="0" smtClean="0"/>
              <a:t>TWO CHAPLAIN CORPS ROLES IN RA</a:t>
            </a:r>
            <a:endParaRPr lang="en-US" sz="2400" dirty="0"/>
          </a:p>
        </p:txBody>
      </p:sp>
      <p:sp>
        <p:nvSpPr>
          <p:cNvPr id="5" name="Rectangle 4"/>
          <p:cNvSpPr/>
          <p:nvPr/>
        </p:nvSpPr>
        <p:spPr>
          <a:xfrm>
            <a:off x="515167" y="1250837"/>
            <a:ext cx="7956175" cy="4647426"/>
          </a:xfrm>
          <a:prstGeom prst="rect">
            <a:avLst/>
          </a:prstGeom>
        </p:spPr>
        <p:txBody>
          <a:bodyPr wrap="square">
            <a:spAutoFit/>
          </a:bodyPr>
          <a:lstStyle/>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Chaplains must understand Army RA policy to competently fulfill two distinct roles they perform and supervise at all command echelons.</a:t>
            </a:r>
          </a:p>
          <a:p>
            <a:pPr marL="285750" indent="-285750">
              <a:buFont typeface="Arial" panose="020B0604020202020204" pitchFamily="34" charset="0"/>
              <a:buChar char="•"/>
            </a:pPr>
            <a:endParaRPr lang="en-US" sz="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Distinguishing the two different roles is important due to differences in the ability to offer confidential/privileged communications, dependent upon the role being performed. Misunderstanding about confidentiality risks loss of Soldier/leader trust in chaplain counsel. </a:t>
            </a:r>
          </a:p>
          <a:p>
            <a:pPr marL="285750" indent="-2857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 two roles described in the following slides are the Chaplains’:</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800" dirty="0" smtClean="0"/>
              <a:t>General </a:t>
            </a:r>
            <a:r>
              <a:rPr lang="en-US" sz="2800" dirty="0"/>
              <a:t>RA </a:t>
            </a:r>
            <a:r>
              <a:rPr lang="en-US" sz="2800" b="1" dirty="0"/>
              <a:t>Advisory </a:t>
            </a:r>
            <a:r>
              <a:rPr lang="en-US" sz="2800" b="1" dirty="0" smtClean="0"/>
              <a:t>Role </a:t>
            </a:r>
            <a:r>
              <a:rPr lang="en-US" sz="2800" dirty="0" smtClean="0"/>
              <a:t>(</a:t>
            </a:r>
            <a:r>
              <a:rPr lang="en-US" sz="2800" i="1" dirty="0" smtClean="0"/>
              <a:t>Internal Advisement</a:t>
            </a:r>
            <a:r>
              <a:rPr lang="en-US" sz="2800" dirty="0" smtClean="0"/>
              <a:t>)</a:t>
            </a:r>
          </a:p>
          <a:p>
            <a:pPr marL="742950" lvl="1" indent="-285750">
              <a:buFont typeface="Arial" panose="020B0604020202020204" pitchFamily="34" charset="0"/>
              <a:buChar char="•"/>
            </a:pPr>
            <a:endParaRPr lang="en-US" sz="800" dirty="0" smtClean="0"/>
          </a:p>
          <a:p>
            <a:pPr marL="742950" lvl="1" indent="-285750">
              <a:buFont typeface="Arial" panose="020B0604020202020204" pitchFamily="34" charset="0"/>
              <a:buChar char="•"/>
            </a:pPr>
            <a:r>
              <a:rPr lang="en-US" sz="2800" dirty="0" smtClean="0"/>
              <a:t>Specific </a:t>
            </a:r>
            <a:r>
              <a:rPr lang="en-US" sz="2800" dirty="0"/>
              <a:t>RA </a:t>
            </a:r>
            <a:r>
              <a:rPr lang="en-US" sz="2800" b="1" dirty="0"/>
              <a:t>Formal</a:t>
            </a:r>
            <a:r>
              <a:rPr lang="en-US" sz="2800" dirty="0"/>
              <a:t> </a:t>
            </a:r>
            <a:r>
              <a:rPr lang="en-US" sz="2800" b="1" dirty="0"/>
              <a:t>Interviewer</a:t>
            </a:r>
            <a:r>
              <a:rPr lang="en-US" sz="2800" dirty="0"/>
              <a:t> </a:t>
            </a:r>
            <a:r>
              <a:rPr lang="en-US" sz="2800" b="1" dirty="0"/>
              <a:t>Role </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56611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7688" y="84083"/>
            <a:ext cx="7443654" cy="498544"/>
          </a:xfrm>
        </p:spPr>
        <p:txBody>
          <a:bodyPr>
            <a:normAutofit/>
          </a:bodyPr>
          <a:lstStyle/>
          <a:p>
            <a:r>
              <a:rPr lang="en-US" sz="2400" dirty="0"/>
              <a:t>Chaplains’ General RA Advisory </a:t>
            </a:r>
            <a:r>
              <a:rPr lang="en-US" sz="2400" dirty="0" smtClean="0"/>
              <a:t>Role</a:t>
            </a:r>
            <a:endParaRPr lang="en-US" sz="2400" dirty="0"/>
          </a:p>
        </p:txBody>
      </p:sp>
      <p:sp>
        <p:nvSpPr>
          <p:cNvPr id="5" name="Rectangle 4"/>
          <p:cNvSpPr/>
          <p:nvPr/>
        </p:nvSpPr>
        <p:spPr>
          <a:xfrm>
            <a:off x="571811" y="1125225"/>
            <a:ext cx="7714433" cy="4278094"/>
          </a:xfrm>
          <a:prstGeom prst="rect">
            <a:avLst/>
          </a:prstGeom>
        </p:spPr>
        <p:txBody>
          <a:bodyPr wrap="square">
            <a:spAutoFit/>
          </a:bodyPr>
          <a:lstStyle/>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Chaplains must be prepared to advise commands at all echelons on all matters of religion generally, to include “the religious needs of assigned personnel.” (AR 165-1, para 3-3).</a:t>
            </a:r>
          </a:p>
          <a:p>
            <a:pPr marL="285750" indent="-285750">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Internal Advisement. </a:t>
            </a:r>
            <a:r>
              <a:rPr lang="en-US" sz="2000" dirty="0" smtClean="0">
                <a:latin typeface="Arial" panose="020B0604020202020204" pitchFamily="34" charset="0"/>
                <a:cs typeface="Arial" panose="020B0604020202020204" pitchFamily="34" charset="0"/>
              </a:rPr>
              <a:t>This general advisory role on all unit religious matters such as RA is the </a:t>
            </a:r>
            <a:r>
              <a:rPr lang="en-US" sz="2000" b="1" i="1" dirty="0" smtClean="0">
                <a:latin typeface="Arial" panose="020B0604020202020204" pitchFamily="34" charset="0"/>
                <a:cs typeface="Arial" panose="020B0604020202020204" pitchFamily="34" charset="0"/>
              </a:rPr>
              <a:t>internal advisement </a:t>
            </a:r>
            <a:r>
              <a:rPr lang="en-US" sz="2000" dirty="0" smtClean="0">
                <a:latin typeface="Arial" panose="020B0604020202020204" pitchFamily="34" charset="0"/>
                <a:cs typeface="Arial" panose="020B0604020202020204" pitchFamily="34" charset="0"/>
              </a:rPr>
              <a:t>capability described in ATP 1-05.04, </a:t>
            </a:r>
            <a:r>
              <a:rPr lang="en-US" sz="2000" i="1" dirty="0" smtClean="0">
                <a:latin typeface="Arial" panose="020B0604020202020204" pitchFamily="34" charset="0"/>
                <a:cs typeface="Arial" panose="020B0604020202020204" pitchFamily="34" charset="0"/>
              </a:rPr>
              <a:t>Religious Support and Internal Advisement </a:t>
            </a:r>
            <a:r>
              <a:rPr lang="en-US" sz="2000" dirty="0" smtClean="0">
                <a:latin typeface="Arial" panose="020B0604020202020204" pitchFamily="34" charset="0"/>
                <a:cs typeface="Arial" panose="020B0604020202020204" pitchFamily="34" charset="0"/>
              </a:rPr>
              <a:t>(23 Mar 17). Internal advisement is defined as “a required religious support capability that advises on religion, morals, and morale within units, and ethical decision making of the command” (ATP 1-05.04, para. 1-6).</a:t>
            </a:r>
          </a:p>
          <a:p>
            <a:pPr marL="285750" indent="-285750">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Authoritative guidance on the Chaplain Corps RA advisory role is fully provided in Chapter 1 and Appendix A of ATP 1-05.04.</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49785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7688" y="84083"/>
            <a:ext cx="7443654" cy="498544"/>
          </a:xfrm>
        </p:spPr>
        <p:txBody>
          <a:bodyPr>
            <a:normAutofit/>
          </a:bodyPr>
          <a:lstStyle/>
          <a:p>
            <a:r>
              <a:rPr lang="en-US" sz="2400" dirty="0"/>
              <a:t>Chaplains’ General RA Advisory </a:t>
            </a:r>
            <a:r>
              <a:rPr lang="en-US" sz="2400" dirty="0" smtClean="0"/>
              <a:t>Role</a:t>
            </a:r>
            <a:endParaRPr lang="en-US" sz="2400" dirty="0"/>
          </a:p>
        </p:txBody>
      </p:sp>
      <p:sp>
        <p:nvSpPr>
          <p:cNvPr id="5" name="Rectangle 4"/>
          <p:cNvSpPr/>
          <p:nvPr/>
        </p:nvSpPr>
        <p:spPr>
          <a:xfrm>
            <a:off x="501707" y="1129457"/>
            <a:ext cx="8253876" cy="5847755"/>
          </a:xfrm>
          <a:prstGeom prst="rect">
            <a:avLst/>
          </a:prstGeom>
        </p:spPr>
        <p:txBody>
          <a:bodyPr wrap="square">
            <a:spAutoFit/>
          </a:bodyPr>
          <a:lstStyle/>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Internal advisement is provided not only to the command and staff, but also to individual Soldiers seeking advice regarding appropriate exercise of religious belief and practice.</a:t>
            </a:r>
          </a:p>
          <a:p>
            <a:pPr marL="285750" indent="-2857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Chaplains are able to offer </a:t>
            </a:r>
            <a:r>
              <a:rPr lang="en-US" sz="2000" b="1" u="sng" dirty="0" smtClean="0">
                <a:latin typeface="Arial" panose="020B0604020202020204" pitchFamily="34" charset="0"/>
                <a:cs typeface="Arial" panose="020B0604020202020204" pitchFamily="34" charset="0"/>
              </a:rPr>
              <a:t>full confidentiality to advice provided in this general RA “internal advisement” role</a:t>
            </a:r>
            <a:r>
              <a:rPr lang="en-US" sz="2000" dirty="0" smtClean="0">
                <a:latin typeface="Arial" panose="020B0604020202020204" pitchFamily="34" charset="0"/>
                <a:cs typeface="Arial" panose="020B0604020202020204" pitchFamily="34" charset="0"/>
              </a:rPr>
              <a:t> for one-on-one RA discussions as a “matter of conscience” IAW Mil. Rule of </a:t>
            </a:r>
            <a:r>
              <a:rPr lang="en-US" sz="2000" dirty="0" err="1" smtClean="0">
                <a:latin typeface="Arial" panose="020B0604020202020204" pitchFamily="34" charset="0"/>
                <a:cs typeface="Arial" panose="020B0604020202020204" pitchFamily="34" charset="0"/>
              </a:rPr>
              <a:t>Evid</a:t>
            </a:r>
            <a:r>
              <a:rPr lang="en-US" sz="2000" dirty="0" smtClean="0">
                <a:latin typeface="Arial" panose="020B0604020202020204" pitchFamily="34" charset="0"/>
                <a:cs typeface="Arial" panose="020B0604020202020204" pitchFamily="34" charset="0"/>
              </a:rPr>
              <a:t>. 503.</a:t>
            </a:r>
          </a:p>
          <a:p>
            <a:pPr marL="285750" indent="-285750">
              <a:buFont typeface="Arial" panose="020B0604020202020204" pitchFamily="34" charset="0"/>
              <a:buChar char="•"/>
            </a:pPr>
            <a:endParaRPr lang="en-US" sz="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Chaplain advisors serving in general RA advisory roles help Army leaders understand this support of free exercise of religion as a value extending beyond mere compliance with minimal legal requirements:</a:t>
            </a:r>
            <a:r>
              <a:rPr lang="en-US" sz="2000" i="1" dirty="0" smtClean="0"/>
              <a:t> </a:t>
            </a:r>
          </a:p>
          <a:p>
            <a:pPr marL="285750" indent="-285750">
              <a:buFont typeface="Arial" panose="020B0604020202020204" pitchFamily="34" charset="0"/>
              <a:buChar char="•"/>
            </a:pPr>
            <a:endParaRPr lang="en-US" sz="800" i="1" dirty="0" smtClean="0"/>
          </a:p>
          <a:p>
            <a:pPr lvl="1"/>
            <a:r>
              <a:rPr lang="en-US" sz="1850" i="1" dirty="0" smtClean="0"/>
              <a:t>“[</a:t>
            </a:r>
            <a:r>
              <a:rPr lang="en-US" sz="1850" i="1" dirty="0"/>
              <a:t>I]</a:t>
            </a:r>
            <a:r>
              <a:rPr lang="en-US" sz="1850" i="1" dirty="0" err="1"/>
              <a:t>nternal</a:t>
            </a:r>
            <a:r>
              <a:rPr lang="en-US" sz="1850" i="1" dirty="0"/>
              <a:t> advisement supports commanders' and leaders' awareness of free exercise values </a:t>
            </a:r>
            <a:r>
              <a:rPr lang="en-US" sz="1850" b="1" i="1" dirty="0"/>
              <a:t>not merely for reason of legal compliance</a:t>
            </a:r>
            <a:r>
              <a:rPr lang="en-US" sz="1850" i="1" dirty="0"/>
              <a:t>. Free exercise of religion also serves end state purposes related to the Army mission of </a:t>
            </a:r>
            <a:r>
              <a:rPr lang="en-US" sz="1850" b="1" i="1" dirty="0"/>
              <a:t>sustaining Soldiers' short and long term readiness, building ethical and moral strength and motivation </a:t>
            </a:r>
            <a:r>
              <a:rPr lang="en-US" sz="1850" i="1" dirty="0"/>
              <a:t>to meet present and future challenges</a:t>
            </a:r>
            <a:r>
              <a:rPr lang="en-US" sz="1850" i="1" dirty="0" smtClean="0"/>
              <a:t>.”</a:t>
            </a:r>
            <a:endParaRPr lang="en-US" sz="1850" dirty="0">
              <a:latin typeface="Arial" panose="020B0604020202020204" pitchFamily="34" charset="0"/>
              <a:cs typeface="Arial" panose="020B0604020202020204" pitchFamily="34" charset="0"/>
            </a:endParaRPr>
          </a:p>
          <a:p>
            <a:pPr lvl="2"/>
            <a:r>
              <a:rPr lang="en-US" sz="2000" dirty="0" smtClean="0">
                <a:latin typeface="Arial" panose="020B0604020202020204" pitchFamily="34" charset="0"/>
                <a:cs typeface="Arial" panose="020B0604020202020204" pitchFamily="34" charset="0"/>
              </a:rPr>
              <a:t>					  </a:t>
            </a:r>
            <a:r>
              <a:rPr lang="en-US" sz="1700" dirty="0" smtClean="0"/>
              <a:t>ATP 1-05.04, </a:t>
            </a:r>
            <a:r>
              <a:rPr lang="en-US" sz="1700" dirty="0"/>
              <a:t>para. 1-6</a:t>
            </a:r>
          </a:p>
          <a:p>
            <a:pPr algn="r"/>
            <a:endParaRPr lang="en-US" sz="2000"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14802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7688" y="84083"/>
            <a:ext cx="7443654" cy="498544"/>
          </a:xfrm>
        </p:spPr>
        <p:txBody>
          <a:bodyPr>
            <a:normAutofit/>
          </a:bodyPr>
          <a:lstStyle/>
          <a:p>
            <a:r>
              <a:rPr lang="en-US" sz="2400" dirty="0"/>
              <a:t>Chaplains’ Specific RA Formal Interviewer Role </a:t>
            </a:r>
          </a:p>
        </p:txBody>
      </p:sp>
      <p:sp>
        <p:nvSpPr>
          <p:cNvPr id="5" name="Rectangle 4"/>
          <p:cNvSpPr/>
          <p:nvPr/>
        </p:nvSpPr>
        <p:spPr>
          <a:xfrm>
            <a:off x="590720" y="1161825"/>
            <a:ext cx="7808814" cy="5201424"/>
          </a:xfrm>
          <a:prstGeom prst="rect">
            <a:avLst/>
          </a:prstGeom>
        </p:spPr>
        <p:txBody>
          <a:bodyPr wrap="square">
            <a:spAutoFit/>
          </a:bodyPr>
          <a:lstStyle/>
          <a:p>
            <a:pPr marL="285750" indent="-285750">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A Chaplain RA Formal Interview: </a:t>
            </a:r>
            <a:r>
              <a:rPr lang="en-US" sz="2000" dirty="0" smtClean="0">
                <a:latin typeface="Arial" panose="020B0604020202020204" pitchFamily="34" charset="0"/>
                <a:cs typeface="Arial" panose="020B0604020202020204" pitchFamily="34" charset="0"/>
              </a:rPr>
              <a:t>A chaplain-conducted formal RA interview</a:t>
            </a:r>
            <a:r>
              <a:rPr lang="en-US" sz="2000" b="1"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(with accompanying memorandum) is a specifically defined requirement for certain types of RA requests. This role is distinct from the broad general advisory role unit chaplains fulfill for both the command and its Soldiers on RA matters. </a:t>
            </a:r>
          </a:p>
          <a:p>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When Required: </a:t>
            </a:r>
            <a:r>
              <a:rPr lang="en-US" sz="2000" dirty="0" smtClean="0">
                <a:latin typeface="Arial" panose="020B0604020202020204" pitchFamily="34" charset="0"/>
                <a:cs typeface="Arial" panose="020B0604020202020204" pitchFamily="34" charset="0"/>
              </a:rPr>
              <a:t>This chaplain formal interview of Soldiers requesting RA is required in the following instances:</a:t>
            </a:r>
          </a:p>
          <a:p>
            <a:pPr marL="285750" indent="-285750">
              <a:buFont typeface="Arial" panose="020B0604020202020204" pitchFamily="34" charset="0"/>
              <a:buChar char="•"/>
            </a:pPr>
            <a:endParaRPr lang="en-US" sz="800" dirty="0" smtClean="0">
              <a:latin typeface="Arial" panose="020B0604020202020204" pitchFamily="34" charset="0"/>
              <a:cs typeface="Arial" panose="020B0604020202020204" pitchFamily="34" charset="0"/>
            </a:endParaRPr>
          </a:p>
          <a:p>
            <a:pPr marL="1371600" lvl="2" indent="-457200">
              <a:buFontTx/>
              <a:buAutoNum type="alphaLcParenR"/>
            </a:pPr>
            <a:r>
              <a:rPr lang="en-US" sz="2000" dirty="0" smtClean="0">
                <a:latin typeface="Arial" panose="020B0604020202020204" pitchFamily="34" charset="0"/>
                <a:cs typeface="Arial" panose="020B0604020202020204" pitchFamily="34" charset="0"/>
              </a:rPr>
              <a:t>All </a:t>
            </a:r>
            <a:r>
              <a:rPr lang="en-US" sz="2000" dirty="0">
                <a:latin typeface="Arial" panose="020B0604020202020204" pitchFamily="34" charset="0"/>
                <a:cs typeface="Arial" panose="020B0604020202020204" pitchFamily="34" charset="0"/>
              </a:rPr>
              <a:t>RA requests </a:t>
            </a:r>
            <a:r>
              <a:rPr lang="en-US" sz="2000" dirty="0" smtClean="0">
                <a:latin typeface="Arial" panose="020B0604020202020204" pitchFamily="34" charset="0"/>
                <a:cs typeface="Arial" panose="020B0604020202020204" pitchFamily="34" charset="0"/>
              </a:rPr>
              <a:t>re: </a:t>
            </a:r>
            <a:r>
              <a:rPr lang="en-US" sz="2000" b="1" dirty="0">
                <a:latin typeface="Arial" panose="020B0604020202020204" pitchFamily="34" charset="0"/>
                <a:cs typeface="Arial" panose="020B0604020202020204" pitchFamily="34" charset="0"/>
              </a:rPr>
              <a:t>uniform and grooming standards</a:t>
            </a:r>
            <a:r>
              <a:rPr lang="en-US" sz="2000" dirty="0">
                <a:latin typeface="Arial" panose="020B0604020202020204" pitchFamily="34" charset="0"/>
                <a:cs typeface="Arial" panose="020B0604020202020204" pitchFamily="34" charset="0"/>
              </a:rPr>
              <a:t>.</a:t>
            </a:r>
          </a:p>
          <a:p>
            <a:pPr marL="1371600" lvl="2" indent="-457200">
              <a:buAutoNum type="alphaLcParenR"/>
            </a:pPr>
            <a:r>
              <a:rPr lang="en-US" sz="2000" dirty="0" smtClean="0">
                <a:latin typeface="Arial" panose="020B0604020202020204" pitchFamily="34" charset="0"/>
                <a:cs typeface="Arial" panose="020B0604020202020204" pitchFamily="34" charset="0"/>
              </a:rPr>
              <a:t>All RA requests re: </a:t>
            </a:r>
            <a:r>
              <a:rPr lang="en-US" sz="2000" b="1" dirty="0" smtClean="0">
                <a:latin typeface="Arial" panose="020B0604020202020204" pitchFamily="34" charset="0"/>
                <a:cs typeface="Arial" panose="020B0604020202020204" pitchFamily="34" charset="0"/>
              </a:rPr>
              <a:t>immunizations</a:t>
            </a:r>
            <a:r>
              <a:rPr lang="en-US" sz="2000" dirty="0" smtClean="0">
                <a:latin typeface="Arial" panose="020B0604020202020204" pitchFamily="34" charset="0"/>
                <a:cs typeface="Arial" panose="020B0604020202020204" pitchFamily="34" charset="0"/>
              </a:rPr>
              <a:t>.</a:t>
            </a:r>
          </a:p>
          <a:p>
            <a:pPr marL="1371600" lvl="2" indent="-457200">
              <a:buAutoNum type="alphaLcParenR"/>
            </a:pPr>
            <a:r>
              <a:rPr lang="en-US" sz="2000" dirty="0" smtClean="0">
                <a:latin typeface="Arial" panose="020B0604020202020204" pitchFamily="34" charset="0"/>
                <a:cs typeface="Arial" panose="020B0604020202020204" pitchFamily="34" charset="0"/>
              </a:rPr>
              <a:t>All RA </a:t>
            </a:r>
            <a:r>
              <a:rPr lang="en-US" sz="2000" b="1" dirty="0" smtClean="0">
                <a:latin typeface="Arial" panose="020B0604020202020204" pitchFamily="34" charset="0"/>
                <a:cs typeface="Arial" panose="020B0604020202020204" pitchFamily="34" charset="0"/>
              </a:rPr>
              <a:t>appeals</a:t>
            </a:r>
            <a:r>
              <a:rPr lang="en-US" sz="2000" dirty="0" smtClean="0">
                <a:latin typeface="Arial" panose="020B0604020202020204" pitchFamily="34" charset="0"/>
                <a:cs typeface="Arial" panose="020B0604020202020204" pitchFamily="34" charset="0"/>
              </a:rPr>
              <a:t> to higher levels of command (provided to Soldiers in all cases of RA request denial).</a:t>
            </a:r>
          </a:p>
          <a:p>
            <a:pPr lvl="2"/>
            <a:endParaRPr lang="en-US" sz="12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Purpose: </a:t>
            </a:r>
            <a:r>
              <a:rPr lang="en-US" sz="2000" dirty="0" smtClean="0">
                <a:latin typeface="Arial" panose="020B0604020202020204" pitchFamily="34" charset="0"/>
                <a:cs typeface="Arial" panose="020B0604020202020204" pitchFamily="34" charset="0"/>
              </a:rPr>
              <a:t>The purpose of the interview is to address</a:t>
            </a:r>
          </a:p>
          <a:p>
            <a:pPr lvl="2"/>
            <a:r>
              <a:rPr lang="en-US" sz="2000" dirty="0" smtClean="0">
                <a:latin typeface="Arial" panose="020B0604020202020204" pitchFamily="34" charset="0"/>
                <a:cs typeface="Arial" panose="020B0604020202020204" pitchFamily="34" charset="0"/>
              </a:rPr>
              <a:t>a)   The </a:t>
            </a:r>
            <a:r>
              <a:rPr lang="en-US" sz="2000" b="1" dirty="0" smtClean="0">
                <a:latin typeface="Arial" panose="020B0604020202020204" pitchFamily="34" charset="0"/>
                <a:cs typeface="Arial" panose="020B0604020202020204" pitchFamily="34" charset="0"/>
              </a:rPr>
              <a:t>religious basis </a:t>
            </a:r>
            <a:r>
              <a:rPr lang="en-US" sz="2000" dirty="0" smtClean="0">
                <a:latin typeface="Arial" panose="020B0604020202020204" pitchFamily="34" charset="0"/>
                <a:cs typeface="Arial" panose="020B0604020202020204" pitchFamily="34" charset="0"/>
              </a:rPr>
              <a:t>of the Soldier’s RA request, and</a:t>
            </a:r>
          </a:p>
          <a:p>
            <a:pPr lvl="2"/>
            <a:r>
              <a:rPr lang="en-US" sz="2000" dirty="0" smtClean="0">
                <a:latin typeface="Arial" panose="020B0604020202020204" pitchFamily="34" charset="0"/>
                <a:cs typeface="Arial" panose="020B0604020202020204" pitchFamily="34" charset="0"/>
              </a:rPr>
              <a:t>b)   The </a:t>
            </a:r>
            <a:r>
              <a:rPr lang="en-US" sz="2000" b="1" dirty="0" smtClean="0">
                <a:latin typeface="Arial" panose="020B0604020202020204" pitchFamily="34" charset="0"/>
                <a:cs typeface="Arial" panose="020B0604020202020204" pitchFamily="34" charset="0"/>
              </a:rPr>
              <a:t>sincerity</a:t>
            </a:r>
            <a:r>
              <a:rPr lang="en-US" sz="2000" dirty="0" smtClean="0">
                <a:latin typeface="Arial" panose="020B0604020202020204" pitchFamily="34" charset="0"/>
                <a:cs typeface="Arial" panose="020B0604020202020204" pitchFamily="34" charset="0"/>
              </a:rPr>
              <a:t> of the Soldier’s RA request.</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51693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7688" y="84083"/>
            <a:ext cx="7443654" cy="498544"/>
          </a:xfrm>
        </p:spPr>
        <p:txBody>
          <a:bodyPr>
            <a:normAutofit/>
          </a:bodyPr>
          <a:lstStyle/>
          <a:p>
            <a:r>
              <a:rPr lang="en-US" sz="2400" dirty="0"/>
              <a:t>Chaplains’ Specific RA Formal Interviewer Role </a:t>
            </a:r>
          </a:p>
        </p:txBody>
      </p:sp>
      <p:sp>
        <p:nvSpPr>
          <p:cNvPr id="5" name="Rectangle 4"/>
          <p:cNvSpPr/>
          <p:nvPr/>
        </p:nvSpPr>
        <p:spPr>
          <a:xfrm>
            <a:off x="804462" y="822238"/>
            <a:ext cx="7890105" cy="5201424"/>
          </a:xfrm>
          <a:prstGeom prst="rect">
            <a:avLst/>
          </a:prstGeom>
        </p:spPr>
        <p:txBody>
          <a:bodyPr wrap="square">
            <a:spAutoFit/>
          </a:bodyPr>
          <a:lstStyle/>
          <a:p>
            <a:pPr lvl="2"/>
            <a:endParaRPr lang="en-US" sz="12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The unit chaplain need not be the interviewing chaplain.</a:t>
            </a:r>
            <a:r>
              <a:rPr lang="en-US" sz="2000" dirty="0">
                <a:latin typeface="Arial" panose="020B0604020202020204" pitchFamily="34" charset="0"/>
                <a:cs typeface="Arial" panose="020B0604020202020204" pitchFamily="34" charset="0"/>
              </a:rPr>
              <a:t> Interviews </a:t>
            </a:r>
            <a:r>
              <a:rPr lang="en-US" sz="2000" b="1" dirty="0">
                <a:latin typeface="Arial" panose="020B0604020202020204" pitchFamily="34" charset="0"/>
                <a:cs typeface="Arial" panose="020B0604020202020204" pitchFamily="34" charset="0"/>
              </a:rPr>
              <a:t>may take place </a:t>
            </a:r>
            <a:r>
              <a:rPr lang="en-US" sz="2000" b="1" dirty="0" smtClean="0">
                <a:latin typeface="Arial" panose="020B0604020202020204" pitchFamily="34" charset="0"/>
                <a:cs typeface="Arial" panose="020B0604020202020204" pitchFamily="34" charset="0"/>
              </a:rPr>
              <a:t>telephonically </a:t>
            </a:r>
            <a:r>
              <a:rPr lang="en-US" sz="2000" dirty="0" smtClean="0">
                <a:latin typeface="Arial" panose="020B0604020202020204" pitchFamily="34" charset="0"/>
                <a:cs typeface="Arial" panose="020B0604020202020204" pitchFamily="34" charset="0"/>
              </a:rPr>
              <a:t>by either a </a:t>
            </a:r>
            <a:r>
              <a:rPr lang="en-US" sz="2000" dirty="0">
                <a:latin typeface="Arial" panose="020B0604020202020204" pitchFamily="34" charset="0"/>
                <a:cs typeface="Arial" panose="020B0604020202020204" pitchFamily="34" charset="0"/>
              </a:rPr>
              <a:t>unit </a:t>
            </a:r>
            <a:r>
              <a:rPr lang="en-US" sz="2000" dirty="0" smtClean="0">
                <a:latin typeface="Arial" panose="020B0604020202020204" pitchFamily="34" charset="0"/>
                <a:cs typeface="Arial" panose="020B0604020202020204" pitchFamily="34" charset="0"/>
              </a:rPr>
              <a:t>chaplain </a:t>
            </a:r>
            <a:r>
              <a:rPr lang="en-US" sz="2000" i="1" dirty="0">
                <a:latin typeface="Arial" panose="020B0604020202020204" pitchFamily="34" charset="0"/>
                <a:cs typeface="Arial" panose="020B0604020202020204" pitchFamily="34" charset="0"/>
              </a:rPr>
              <a:t>“or other chaplain determined by the senior chaplain present.” </a:t>
            </a:r>
            <a:r>
              <a:rPr lang="en-US" sz="2000" dirty="0">
                <a:latin typeface="Arial" panose="020B0604020202020204" pitchFamily="34" charset="0"/>
                <a:cs typeface="Arial" panose="020B0604020202020204" pitchFamily="34" charset="0"/>
              </a:rPr>
              <a:t>This “senior chaplain” need not be </a:t>
            </a:r>
            <a:r>
              <a:rPr lang="en-US" sz="2000" i="1" dirty="0">
                <a:latin typeface="Arial" panose="020B0604020202020204" pitchFamily="34" charset="0"/>
                <a:cs typeface="Arial" panose="020B0604020202020204" pitchFamily="34" charset="0"/>
              </a:rPr>
              <a:t>physically</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present, but able to adequately coordinate with the local unit to determine an appropriate chaplain interviewer. </a:t>
            </a:r>
          </a:p>
          <a:p>
            <a:pPr marL="342900" indent="-34290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Information provided during formal RA interviews are NOT confidential or privileged. </a:t>
            </a:r>
            <a:r>
              <a:rPr lang="en-US" sz="2000" dirty="0">
                <a:latin typeface="Arial" panose="020B0604020202020204" pitchFamily="34" charset="0"/>
                <a:cs typeface="Arial" panose="020B0604020202020204" pitchFamily="34" charset="0"/>
              </a:rPr>
              <a:t>Chaplains at the beginning of the interview must </a:t>
            </a:r>
            <a:r>
              <a:rPr lang="en-US" sz="2000" dirty="0" smtClean="0">
                <a:latin typeface="Arial" panose="020B0604020202020204" pitchFamily="34" charset="0"/>
                <a:cs typeface="Arial" panose="020B0604020202020204" pitchFamily="34" charset="0"/>
              </a:rPr>
              <a:t>ensure interviewees understand and acknowledge that interview information will be provided to the command.  </a:t>
            </a: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Chaplains other than the RA requestor’s own unit chaplain should often provide the formal chaplain interview. </a:t>
            </a:r>
            <a:r>
              <a:rPr lang="en-US" sz="2000" dirty="0" smtClean="0">
                <a:latin typeface="Arial" panose="020B0604020202020204" pitchFamily="34" charset="0"/>
                <a:cs typeface="Arial" panose="020B0604020202020204" pitchFamily="34" charset="0"/>
              </a:rPr>
              <a:t>This helps avoid actual or perceived conflicts of interest, especially where confidential counselor-advisor relationships already exist between a requestor and the unit chaplain.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8190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619" y="143218"/>
            <a:ext cx="7829785" cy="424341"/>
          </a:xfrm>
        </p:spPr>
        <p:txBody>
          <a:bodyPr>
            <a:normAutofit/>
          </a:bodyPr>
          <a:lstStyle/>
          <a:p>
            <a:pPr algn="ctr"/>
            <a:r>
              <a:rPr lang="en-US" sz="2400" b="1" dirty="0" smtClean="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Chaplains’ </a:t>
            </a:r>
            <a:r>
              <a:rPr lang="en-US" sz="2400" b="1" dirty="0" smtClean="0">
                <a:latin typeface="Arial" panose="020B0604020202020204" pitchFamily="34" charset="0"/>
                <a:cs typeface="Arial" panose="020B0604020202020204" pitchFamily="34" charset="0"/>
              </a:rPr>
              <a:t>RA Formal Interview Memorandum: </a:t>
            </a:r>
            <a:endParaRPr lang="en-US" sz="2400" b="1" dirty="0">
              <a:latin typeface="Arial" panose="020B0604020202020204" pitchFamily="34" charset="0"/>
              <a:cs typeface="Arial" panose="020B0604020202020204" pitchFamily="34" charset="0"/>
            </a:endParaRPr>
          </a:p>
        </p:txBody>
      </p:sp>
      <p:sp>
        <p:nvSpPr>
          <p:cNvPr id="4" name="Rectangle 3"/>
          <p:cNvSpPr/>
          <p:nvPr/>
        </p:nvSpPr>
        <p:spPr>
          <a:xfrm>
            <a:off x="357352" y="965200"/>
            <a:ext cx="3216166" cy="4555093"/>
          </a:xfrm>
          <a:prstGeom prst="rect">
            <a:avLst/>
          </a:prstGeom>
        </p:spPr>
        <p:txBody>
          <a:bodyPr wrap="square">
            <a:spAutoFit/>
          </a:bodyPr>
          <a:lstStyle/>
          <a:p>
            <a:r>
              <a:rPr lang="en-US" b="1" u="sng" dirty="0" smtClean="0">
                <a:latin typeface="Arial" panose="020B0604020202020204" pitchFamily="34" charset="0"/>
                <a:cs typeface="Arial" panose="020B0604020202020204" pitchFamily="34" charset="0"/>
              </a:rPr>
              <a:t>The Interview Memorandum</a:t>
            </a:r>
          </a:p>
          <a:p>
            <a:endParaRPr lang="en-US" b="1" u="sng"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Required: </a:t>
            </a:r>
            <a:r>
              <a:rPr lang="en-US" dirty="0" smtClean="0">
                <a:latin typeface="Arial" panose="020B0604020202020204" pitchFamily="34" charset="0"/>
                <a:cs typeface="Arial" panose="020B0604020202020204" pitchFamily="34" charset="0"/>
              </a:rPr>
              <a:t>The appointed formal interviewing chaplain must provide a memorandum stating the interview occurred, and address: </a:t>
            </a:r>
          </a:p>
          <a:p>
            <a:pPr marL="342900"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The </a:t>
            </a:r>
            <a:r>
              <a:rPr lang="en-US" b="1" dirty="0" smtClean="0">
                <a:latin typeface="Arial" panose="020B0604020202020204" pitchFamily="34" charset="0"/>
                <a:cs typeface="Arial" panose="020B0604020202020204" pitchFamily="34" charset="0"/>
              </a:rPr>
              <a:t>religious basis </a:t>
            </a:r>
            <a:r>
              <a:rPr lang="en-US" dirty="0" smtClean="0">
                <a:latin typeface="Arial" panose="020B0604020202020204" pitchFamily="34" charset="0"/>
                <a:cs typeface="Arial" panose="020B0604020202020204" pitchFamily="34" charset="0"/>
              </a:rPr>
              <a:t>of the request.</a:t>
            </a:r>
          </a:p>
          <a:p>
            <a:pPr marL="342900"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The </a:t>
            </a:r>
            <a:r>
              <a:rPr lang="en-US" b="1" dirty="0" smtClean="0">
                <a:latin typeface="Arial" panose="020B0604020202020204" pitchFamily="34" charset="0"/>
                <a:cs typeface="Arial" panose="020B0604020202020204" pitchFamily="34" charset="0"/>
              </a:rPr>
              <a:t>sincerity</a:t>
            </a:r>
            <a:r>
              <a:rPr lang="en-US" dirty="0" smtClean="0">
                <a:latin typeface="Arial" panose="020B0604020202020204" pitchFamily="34" charset="0"/>
                <a:cs typeface="Arial" panose="020B0604020202020204" pitchFamily="34" charset="0"/>
              </a:rPr>
              <a:t> of the request.</a:t>
            </a:r>
          </a:p>
          <a:p>
            <a:pPr marL="342900" indent="-342900"/>
            <a:endParaRPr lang="en-US" sz="1000" dirty="0" smtClean="0">
              <a:latin typeface="Arial" panose="020B0604020202020204" pitchFamily="34" charset="0"/>
              <a:cs typeface="Arial" panose="020B0604020202020204" pitchFamily="34" charset="0"/>
            </a:endParaRPr>
          </a:p>
          <a:p>
            <a:endParaRPr lang="en-US" sz="1000"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Optional: </a:t>
            </a:r>
            <a:r>
              <a:rPr lang="en-US" dirty="0" smtClean="0">
                <a:latin typeface="Arial" panose="020B0604020202020204" pitchFamily="34" charset="0"/>
                <a:cs typeface="Arial" panose="020B0604020202020204" pitchFamily="34" charset="0"/>
              </a:rPr>
              <a:t>The chaplain may recommend approval/</a:t>
            </a:r>
          </a:p>
          <a:p>
            <a:r>
              <a:rPr lang="en-US" dirty="0" smtClean="0">
                <a:latin typeface="Arial" panose="020B0604020202020204" pitchFamily="34" charset="0"/>
                <a:cs typeface="Arial" panose="020B0604020202020204" pitchFamily="34" charset="0"/>
              </a:rPr>
              <a:t>disapproval, but is not required to do so.</a:t>
            </a:r>
            <a:endParaRPr lang="en-US" dirty="0">
              <a:latin typeface="Arial" panose="020B0604020202020204" pitchFamily="34" charset="0"/>
              <a:cs typeface="Arial" panose="020B0604020202020204" pitchFamily="34" charset="0"/>
            </a:endParaRPr>
          </a:p>
        </p:txBody>
      </p:sp>
      <p:sp>
        <p:nvSpPr>
          <p:cNvPr id="3" name="TextBox 2"/>
          <p:cNvSpPr txBox="1"/>
          <p:nvPr/>
        </p:nvSpPr>
        <p:spPr>
          <a:xfrm>
            <a:off x="1142359" y="5571685"/>
            <a:ext cx="2337146" cy="692497"/>
          </a:xfrm>
          <a:prstGeom prst="rect">
            <a:avLst/>
          </a:prstGeom>
          <a:noFill/>
        </p:spPr>
        <p:txBody>
          <a:bodyPr wrap="square" rtlCol="0">
            <a:spAutoFit/>
          </a:bodyPr>
          <a:lstStyle/>
          <a:p>
            <a:r>
              <a:rPr lang="en-US" sz="1300" b="1" i="1" dirty="0" smtClean="0">
                <a:solidFill>
                  <a:srgbClr val="002060"/>
                </a:solidFill>
                <a:latin typeface="Arial" panose="020B0604020202020204" pitchFamily="34" charset="0"/>
                <a:cs typeface="Arial" panose="020B0604020202020204" pitchFamily="34" charset="0"/>
              </a:rPr>
              <a:t>Sample</a:t>
            </a:r>
          </a:p>
          <a:p>
            <a:r>
              <a:rPr lang="en-US" sz="1300" b="1" i="1" dirty="0" smtClean="0">
                <a:solidFill>
                  <a:srgbClr val="002060"/>
                </a:solidFill>
                <a:latin typeface="Arial" panose="020B0604020202020204" pitchFamily="34" charset="0"/>
                <a:cs typeface="Arial" panose="020B0604020202020204" pitchFamily="34" charset="0"/>
              </a:rPr>
              <a:t>Formal Chaplain Interview</a:t>
            </a:r>
          </a:p>
          <a:p>
            <a:r>
              <a:rPr lang="en-US" sz="1300" b="1" i="1" dirty="0" smtClean="0">
                <a:solidFill>
                  <a:srgbClr val="002060"/>
                </a:solidFill>
                <a:latin typeface="Arial" panose="020B0604020202020204" pitchFamily="34" charset="0"/>
                <a:cs typeface="Arial" panose="020B0604020202020204" pitchFamily="34" charset="0"/>
              </a:rPr>
              <a:t>Memorandum</a:t>
            </a:r>
            <a:endParaRPr lang="en-US" sz="1300" b="1" i="1" dirty="0">
              <a:solidFill>
                <a:srgbClr val="00206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a:srcRect b="14992"/>
          <a:stretch/>
        </p:blipFill>
        <p:spPr>
          <a:xfrm>
            <a:off x="4146997" y="809898"/>
            <a:ext cx="4740407" cy="5661663"/>
          </a:xfrm>
          <a:prstGeom prst="rect">
            <a:avLst/>
          </a:prstGeom>
        </p:spPr>
      </p:pic>
      <p:sp>
        <p:nvSpPr>
          <p:cNvPr id="7" name="Right Arrow 6"/>
          <p:cNvSpPr/>
          <p:nvPr/>
        </p:nvSpPr>
        <p:spPr>
          <a:xfrm rot="19513981">
            <a:off x="2968761" y="5216860"/>
            <a:ext cx="1104669" cy="27412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3374265" y="6027312"/>
            <a:ext cx="701529" cy="222735"/>
          </a:xfrm>
          <a:prstGeom prst="rightArrow">
            <a:avLst>
              <a:gd name="adj1" fmla="val 50000"/>
              <a:gd name="adj2" fmla="val 4646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57145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462" y="463100"/>
            <a:ext cx="7772888" cy="1098663"/>
          </a:xfrm>
        </p:spPr>
        <p:txBody>
          <a:bodyPr>
            <a:normAutofit/>
          </a:bodyPr>
          <a:lstStyle/>
          <a:p>
            <a:r>
              <a:rPr lang="en-US" sz="2800" dirty="0" smtClean="0">
                <a:latin typeface="Arial" pitchFamily="34" charset="0"/>
                <a:cs typeface="Arial" pitchFamily="34" charset="0"/>
              </a:rPr>
              <a:t>Scenario 1</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683358" y="1559827"/>
            <a:ext cx="7886700" cy="4477635"/>
          </a:xfrm>
        </p:spPr>
        <p:txBody>
          <a:bodyPr>
            <a:normAutofit lnSpcReduction="10000"/>
          </a:bodyPr>
          <a:lstStyle/>
          <a:p>
            <a:pPr marL="0" indent="0">
              <a:lnSpc>
                <a:spcPct val="120000"/>
              </a:lnSpc>
              <a:buNone/>
            </a:pPr>
            <a:r>
              <a:rPr lang="en-US" sz="2000" dirty="0">
                <a:latin typeface="Arial" pitchFamily="34" charset="0"/>
                <a:cs typeface="Arial" pitchFamily="34" charset="0"/>
              </a:rPr>
              <a:t>A trainee arrives at Reception with T-shirts and underwear briefs he intends to wear with the uniform he will soon be issued.  The T-shirts appear identical to those he will be issued.  The briefs extend to the knee, but otherwise match the color of the t-shirts.   The trainee identifies as a practicing Latter-day Saint.  </a:t>
            </a:r>
            <a:r>
              <a:rPr lang="en-US" sz="2000" dirty="0" smtClean="0">
                <a:latin typeface="Arial" pitchFamily="34" charset="0"/>
                <a:cs typeface="Arial" pitchFamily="34" charset="0"/>
              </a:rPr>
              <a:t>He associates wearing </a:t>
            </a:r>
            <a:r>
              <a:rPr lang="en-US" sz="2000" dirty="0">
                <a:latin typeface="Arial" pitchFamily="34" charset="0"/>
                <a:cs typeface="Arial" pitchFamily="34" charset="0"/>
              </a:rPr>
              <a:t>these items </a:t>
            </a:r>
            <a:r>
              <a:rPr lang="en-US" sz="2000" dirty="0" smtClean="0">
                <a:latin typeface="Arial" pitchFamily="34" charset="0"/>
                <a:cs typeface="Arial" pitchFamily="34" charset="0"/>
              </a:rPr>
              <a:t>with </a:t>
            </a:r>
            <a:r>
              <a:rPr lang="en-US" sz="2000" dirty="0">
                <a:latin typeface="Arial" pitchFamily="34" charset="0"/>
                <a:cs typeface="Arial" pitchFamily="34" charset="0"/>
              </a:rPr>
              <a:t>sacred covenants he made with God.  Remaining faithful to his covenants requires he wear them at all times, except when bathing or during PT.  The reception Drill Sergeant informed him all personal items from home, to include these, must remain locked in a duffle bag until he graduates.   The trainee </a:t>
            </a:r>
            <a:r>
              <a:rPr lang="en-US" sz="2000" dirty="0" smtClean="0">
                <a:latin typeface="Arial" pitchFamily="34" charset="0"/>
                <a:cs typeface="Arial" pitchFamily="34" charset="0"/>
              </a:rPr>
              <a:t>is permitted to speak to a chaplain about the issue and appears for counseling. </a:t>
            </a:r>
            <a:r>
              <a:rPr lang="en-US" sz="2000" dirty="0">
                <a:latin typeface="Arial" pitchFamily="34" charset="0"/>
                <a:cs typeface="Arial" pitchFamily="34" charset="0"/>
              </a:rPr>
              <a:t>How does the UMT respond</a:t>
            </a:r>
            <a:r>
              <a:rPr lang="en-US" sz="2000" dirty="0" smtClean="0">
                <a:latin typeface="Arial" pitchFamily="34" charset="0"/>
                <a:cs typeface="Arial" pitchFamily="34" charset="0"/>
              </a:rPr>
              <a:t>?</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29</a:t>
            </a:fld>
            <a:endParaRPr lang="en-US" dirty="0">
              <a:solidFill>
                <a:prstClr val="black">
                  <a:tint val="75000"/>
                </a:prstClr>
              </a:solidFill>
            </a:endParaRPr>
          </a:p>
        </p:txBody>
      </p:sp>
    </p:spTree>
    <p:extLst>
      <p:ext uri="{BB962C8B-B14F-4D97-AF65-F5344CB8AC3E}">
        <p14:creationId xmlns:p14="http://schemas.microsoft.com/office/powerpoint/2010/main" val="395758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481" y="165106"/>
            <a:ext cx="6858000" cy="387871"/>
          </a:xfrm>
        </p:spPr>
        <p:txBody>
          <a:bodyPr>
            <a:noAutofit/>
          </a:bodyPr>
          <a:lstStyle/>
          <a:p>
            <a:pPr algn="ctr"/>
            <a:r>
              <a:rPr lang="en-US" sz="2400" b="1" dirty="0" smtClean="0">
                <a:latin typeface="Arial" panose="020B0604020202020204" pitchFamily="34" charset="0"/>
                <a:cs typeface="Arial" panose="020B0604020202020204" pitchFamily="34" charset="0"/>
              </a:rPr>
              <a:t>REFERENCES</a:t>
            </a:r>
            <a:endParaRPr lang="en-US" sz="2400" b="1" dirty="0">
              <a:latin typeface="Arial" panose="020B0604020202020204" pitchFamily="34" charset="0"/>
              <a:cs typeface="Arial" panose="020B0604020202020204" pitchFamily="34" charset="0"/>
            </a:endParaRPr>
          </a:p>
        </p:txBody>
      </p:sp>
      <p:sp>
        <p:nvSpPr>
          <p:cNvPr id="7" name="TextBox 6"/>
          <p:cNvSpPr txBox="1"/>
          <p:nvPr/>
        </p:nvSpPr>
        <p:spPr>
          <a:xfrm>
            <a:off x="315882" y="1059451"/>
            <a:ext cx="8652680" cy="4616648"/>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Title 42, United States Code § 2000bb- 1 (Religious Freedom Restoration Act).</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Title 10, United States Code § 774 (Religious apparel: wearing while in uniform).</a:t>
            </a:r>
          </a:p>
          <a:p>
            <a:endParaRPr lang="en-US"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Attorney General Memorandum on Religious Liberty, 6 October 2017.</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Department of Defense Instruction 1300.17 (Accommodation of Religious Practices Within the Military Services), February 10, 2009, Incorporating Change 1, Effective January 22, 2014.</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Army Directive (AD) 2016-34 (Processing Religious Accommodation Requests Requiring a Waiver to Army Uniform or Grooming Policies), 6 October 2016.</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Army Directive (AD) </a:t>
            </a:r>
            <a:r>
              <a:rPr lang="en-US" sz="1400" dirty="0">
                <a:latin typeface="Arial" panose="020B0604020202020204" pitchFamily="34" charset="0"/>
                <a:cs typeface="Arial" panose="020B0604020202020204" pitchFamily="34" charset="0"/>
              </a:rPr>
              <a:t>2018-19 (Approval, Disapproval, and Elevation of </a:t>
            </a:r>
            <a:r>
              <a:rPr lang="en-US" sz="1400" dirty="0" smtClean="0">
                <a:latin typeface="Arial" panose="020B0604020202020204" pitchFamily="34" charset="0"/>
                <a:cs typeface="Arial" panose="020B0604020202020204" pitchFamily="34" charset="0"/>
              </a:rPr>
              <a:t>Requests for </a:t>
            </a:r>
            <a:r>
              <a:rPr lang="en-US" sz="1400" dirty="0">
                <a:latin typeface="Arial" panose="020B0604020202020204" pitchFamily="34" charset="0"/>
                <a:cs typeface="Arial" panose="020B0604020202020204" pitchFamily="34" charset="0"/>
              </a:rPr>
              <a:t>Religious Accommodation), </a:t>
            </a:r>
            <a:r>
              <a:rPr lang="en-US" sz="1400" dirty="0" smtClean="0">
                <a:latin typeface="Arial" panose="020B0604020202020204" pitchFamily="34" charset="0"/>
                <a:cs typeface="Arial" panose="020B0604020202020204" pitchFamily="34" charset="0"/>
              </a:rPr>
              <a:t>8 November 2018.</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Army Regulation (AR) 600-20 (Army Command Policy), </a:t>
            </a:r>
            <a:r>
              <a:rPr lang="en-US" sz="1400" dirty="0">
                <a:latin typeface="Arial" panose="020B0604020202020204" pitchFamily="34" charset="0"/>
                <a:cs typeface="Arial" panose="020B0604020202020204" pitchFamily="34" charset="0"/>
              </a:rPr>
              <a:t>para </a:t>
            </a:r>
            <a:r>
              <a:rPr lang="en-US" sz="1400" dirty="0" smtClean="0">
                <a:latin typeface="Arial" panose="020B0604020202020204" pitchFamily="34" charset="0"/>
                <a:cs typeface="Arial" panose="020B0604020202020204" pitchFamily="34" charset="0"/>
              </a:rPr>
              <a:t>5-6 (Accommodating Religious Practices) </a:t>
            </a:r>
            <a:r>
              <a:rPr lang="en-US" sz="1400" dirty="0">
                <a:latin typeface="Arial" panose="020B0604020202020204" pitchFamily="34" charset="0"/>
                <a:cs typeface="Arial" panose="020B0604020202020204" pitchFamily="34" charset="0"/>
              </a:rPr>
              <a:t>6 </a:t>
            </a:r>
            <a:r>
              <a:rPr lang="en-US" sz="1400" dirty="0" smtClean="0">
                <a:latin typeface="Arial" panose="020B0604020202020204" pitchFamily="34" charset="0"/>
                <a:cs typeface="Arial" panose="020B0604020202020204" pitchFamily="34" charset="0"/>
              </a:rPr>
              <a:t>November 2014.</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Army Regulation (AR) 670-1 (Wear and Appearance of Army Uniforms and Insignia), 25 May 2017.</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Army Techniques Publication (ATP) 1-05.04 Religious Support and Internal Advisement, March 2017</a:t>
            </a:r>
          </a:p>
        </p:txBody>
      </p:sp>
      <p:sp>
        <p:nvSpPr>
          <p:cNvPr id="6" name="Rectangle 5"/>
          <p:cNvSpPr/>
          <p:nvPr/>
        </p:nvSpPr>
        <p:spPr>
          <a:xfrm>
            <a:off x="739572" y="5871838"/>
            <a:ext cx="7766384" cy="600164"/>
          </a:xfrm>
          <a:prstGeom prst="rect">
            <a:avLst/>
          </a:prstGeom>
          <a:solidFill>
            <a:srgbClr val="FFC000"/>
          </a:solidFill>
          <a:ln w="57150">
            <a:solidFill>
              <a:schemeClr val="tx1"/>
            </a:solidFill>
          </a:ln>
        </p:spPr>
        <p:txBody>
          <a:bodyPr wrap="square">
            <a:spAutoFit/>
          </a:bodyPr>
          <a:lstStyle/>
          <a:p>
            <a:pPr algn="ctr"/>
            <a:r>
              <a:rPr lang="en-US" sz="1650" dirty="0" smtClean="0">
                <a:solidFill>
                  <a:prstClr val="black"/>
                </a:solidFill>
                <a:latin typeface="Arial" panose="020B0604020202020204" pitchFamily="34" charset="0"/>
                <a:cs typeface="Arial" panose="020B0604020202020204" pitchFamily="34" charset="0"/>
              </a:rPr>
              <a:t>Religious Accommodation Policy, Process, and Instructions are codified in DoD and Army Policy, Instructions, Directives, and Regulations.</a:t>
            </a:r>
          </a:p>
        </p:txBody>
      </p:sp>
    </p:spTree>
    <p:extLst>
      <p:ext uri="{BB962C8B-B14F-4D97-AF65-F5344CB8AC3E}">
        <p14:creationId xmlns:p14="http://schemas.microsoft.com/office/powerpoint/2010/main" val="1033807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63100"/>
            <a:ext cx="7886700" cy="1325563"/>
          </a:xfrm>
        </p:spPr>
        <p:txBody>
          <a:bodyPr>
            <a:normAutofit/>
          </a:bodyPr>
          <a:lstStyle/>
          <a:p>
            <a:r>
              <a:rPr lang="en-US" sz="2800" dirty="0" smtClean="0">
                <a:latin typeface="Arial" pitchFamily="34" charset="0"/>
                <a:cs typeface="Arial" pitchFamily="34" charset="0"/>
              </a:rPr>
              <a:t>Scenario 2</a:t>
            </a:r>
            <a:endParaRPr lang="en-US" sz="28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marL="0" lvl="0" indent="0">
              <a:lnSpc>
                <a:spcPct val="120000"/>
              </a:lnSpc>
              <a:buNone/>
            </a:pPr>
            <a:r>
              <a:rPr lang="en-US" sz="2000" dirty="0">
                <a:latin typeface="Arial" pitchFamily="34" charset="0"/>
                <a:cs typeface="Arial" pitchFamily="34" charset="0"/>
              </a:rPr>
              <a:t>A Jewish Soldier wearing a yarmulke that is concealed when he wears headgear </a:t>
            </a:r>
            <a:r>
              <a:rPr lang="en-US" sz="2000" dirty="0" smtClean="0">
                <a:latin typeface="Arial" pitchFamily="34" charset="0"/>
                <a:cs typeface="Arial" pitchFamily="34" charset="0"/>
              </a:rPr>
              <a:t>outdoors is </a:t>
            </a:r>
            <a:r>
              <a:rPr lang="en-US" sz="2000" dirty="0">
                <a:latin typeface="Arial" pitchFamily="34" charset="0"/>
                <a:cs typeface="Arial" pitchFamily="34" charset="0"/>
              </a:rPr>
              <a:t>asked for a copy of the signed approval allowing him to do so.  The Soldier admits he does not have written approval, but he is “pretty sure” it is allowed.  He identifies other Jewish soldiers (none in his unit) who wear them.  His NCO instructs him to remove it until he has signed documentation allowing him to wear it in uniform.  The Soldier seeks out the UMT for help.  How do you respond?</a:t>
            </a:r>
          </a:p>
          <a:p>
            <a:pPr marL="0" indent="0">
              <a:buNone/>
            </a:pP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30</a:t>
            </a:fld>
            <a:endParaRPr lang="en-US" dirty="0">
              <a:solidFill>
                <a:prstClr val="black">
                  <a:tint val="75000"/>
                </a:prstClr>
              </a:solidFill>
            </a:endParaRPr>
          </a:p>
        </p:txBody>
      </p:sp>
    </p:spTree>
    <p:extLst>
      <p:ext uri="{BB962C8B-B14F-4D97-AF65-F5344CB8AC3E}">
        <p14:creationId xmlns:p14="http://schemas.microsoft.com/office/powerpoint/2010/main" val="1229926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280" y="689747"/>
            <a:ext cx="7886700" cy="779546"/>
          </a:xfrm>
        </p:spPr>
        <p:txBody>
          <a:bodyPr>
            <a:normAutofit/>
          </a:bodyPr>
          <a:lstStyle/>
          <a:p>
            <a:r>
              <a:rPr lang="en-US" sz="2800" dirty="0" smtClean="0">
                <a:latin typeface="Arial" pitchFamily="34" charset="0"/>
                <a:cs typeface="Arial" pitchFamily="34" charset="0"/>
              </a:rPr>
              <a:t>Scenario 3</a:t>
            </a:r>
            <a:endParaRPr lang="en-US" sz="28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marL="0" lvl="0" indent="0">
              <a:lnSpc>
                <a:spcPct val="120000"/>
              </a:lnSpc>
              <a:buNone/>
            </a:pPr>
            <a:r>
              <a:rPr lang="en-US" sz="2000" dirty="0">
                <a:latin typeface="Arial" pitchFamily="34" charset="0"/>
                <a:cs typeface="Arial" pitchFamily="34" charset="0"/>
              </a:rPr>
              <a:t>A Soldier on his first day in the unit and who identifies with </a:t>
            </a:r>
            <a:r>
              <a:rPr lang="en-US" sz="2000" dirty="0" smtClean="0">
                <a:latin typeface="Arial" pitchFamily="34" charset="0"/>
                <a:cs typeface="Arial" pitchFamily="34" charset="0"/>
              </a:rPr>
              <a:t>a branch within the </a:t>
            </a:r>
            <a:r>
              <a:rPr lang="en-US" sz="2000" dirty="0">
                <a:latin typeface="Arial" pitchFamily="34" charset="0"/>
                <a:cs typeface="Arial" pitchFamily="34" charset="0"/>
              </a:rPr>
              <a:t>Holiness tradition comes to PT formation wearing long sleeves and pants when everyone else is wearing the warm weather PT uniform (short sleeves and shorts).  The Soldier explains modesty—remaining covered to wrists and ankles—is a religious practice he follows and is important to him.  The Soldier </a:t>
            </a:r>
            <a:r>
              <a:rPr lang="en-US" sz="2000" dirty="0" smtClean="0">
                <a:latin typeface="Arial" pitchFamily="34" charset="0"/>
                <a:cs typeface="Arial" pitchFamily="34" charset="0"/>
              </a:rPr>
              <a:t>and his First Line Supervisor seek </a:t>
            </a:r>
            <a:r>
              <a:rPr lang="en-US" sz="2000" dirty="0">
                <a:latin typeface="Arial" pitchFamily="34" charset="0"/>
                <a:cs typeface="Arial" pitchFamily="34" charset="0"/>
              </a:rPr>
              <a:t>out the UMT for help.  How do you respond?</a:t>
            </a:r>
          </a:p>
          <a:p>
            <a:pPr marL="0" indent="0">
              <a:buNone/>
            </a:pPr>
            <a:endParaRPr lang="en-US" sz="2600" dirty="0"/>
          </a:p>
        </p:txBody>
      </p:sp>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31</a:t>
            </a:fld>
            <a:endParaRPr lang="en-US" dirty="0">
              <a:solidFill>
                <a:prstClr val="black">
                  <a:tint val="75000"/>
                </a:prstClr>
              </a:solidFill>
            </a:endParaRPr>
          </a:p>
        </p:txBody>
      </p:sp>
    </p:spTree>
    <p:extLst>
      <p:ext uri="{BB962C8B-B14F-4D97-AF65-F5344CB8AC3E}">
        <p14:creationId xmlns:p14="http://schemas.microsoft.com/office/powerpoint/2010/main" val="680500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63100"/>
            <a:ext cx="7886700" cy="1325563"/>
          </a:xfrm>
        </p:spPr>
        <p:txBody>
          <a:bodyPr>
            <a:normAutofit/>
          </a:bodyPr>
          <a:lstStyle/>
          <a:p>
            <a:r>
              <a:rPr lang="en-US" sz="2800" dirty="0" smtClean="0">
                <a:latin typeface="Arial" pitchFamily="34" charset="0"/>
                <a:cs typeface="Arial" pitchFamily="34" charset="0"/>
              </a:rPr>
              <a:t>Scenario 4</a:t>
            </a:r>
            <a:endParaRPr lang="en-US" sz="2800" dirty="0">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pPr marL="0" lvl="0" indent="0">
              <a:lnSpc>
                <a:spcPct val="120000"/>
              </a:lnSpc>
              <a:buNone/>
            </a:pPr>
            <a:r>
              <a:rPr lang="en-US" sz="2600" dirty="0"/>
              <a:t>A Soldier marries a Muslim and converts to Islam.  She returns from leave (her honeymoon) wearing a </a:t>
            </a:r>
            <a:r>
              <a:rPr lang="en-US" sz="2600" i="1" dirty="0"/>
              <a:t>hijab</a:t>
            </a:r>
            <a:r>
              <a:rPr lang="en-US" sz="2600" dirty="0"/>
              <a:t> (head scarf) with both her PT and work uniforms.  Her First Sergeant dismisses her from formations, stating she is out of uniform, and later provides her written, corrective counseling.  The Soldier informs the First Sergeant </a:t>
            </a:r>
            <a:r>
              <a:rPr lang="en-US" sz="2600" i="1" dirty="0"/>
              <a:t>hijabs</a:t>
            </a:r>
            <a:r>
              <a:rPr lang="en-US" sz="2600" dirty="0"/>
              <a:t> are now allowed in the </a:t>
            </a:r>
            <a:r>
              <a:rPr lang="en-US" sz="2600" dirty="0" smtClean="0"/>
              <a:t>Army.  </a:t>
            </a:r>
            <a:r>
              <a:rPr lang="en-US" sz="2600" dirty="0"/>
              <a:t>The Soldier </a:t>
            </a:r>
            <a:r>
              <a:rPr lang="en-US" sz="2600" dirty="0" smtClean="0"/>
              <a:t>and the First Sergeant seek </a:t>
            </a:r>
            <a:r>
              <a:rPr lang="en-US" sz="2600" dirty="0"/>
              <a:t>out the UMT for help.  How do you respond?</a:t>
            </a:r>
          </a:p>
          <a:p>
            <a:pPr marL="0" indent="0">
              <a:buNone/>
            </a:pPr>
            <a:endParaRPr lang="en-US" sz="2600" dirty="0"/>
          </a:p>
        </p:txBody>
      </p:sp>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32</a:t>
            </a:fld>
            <a:endParaRPr lang="en-US" dirty="0">
              <a:solidFill>
                <a:prstClr val="black">
                  <a:tint val="75000"/>
                </a:prstClr>
              </a:solidFill>
            </a:endParaRPr>
          </a:p>
        </p:txBody>
      </p:sp>
    </p:spTree>
    <p:extLst>
      <p:ext uri="{BB962C8B-B14F-4D97-AF65-F5344CB8AC3E}">
        <p14:creationId xmlns:p14="http://schemas.microsoft.com/office/powerpoint/2010/main" val="3355995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63100"/>
            <a:ext cx="7886700" cy="1325563"/>
          </a:xfrm>
        </p:spPr>
        <p:txBody>
          <a:bodyPr>
            <a:normAutofit/>
          </a:bodyPr>
          <a:lstStyle/>
          <a:p>
            <a:r>
              <a:rPr lang="en-US" sz="2800" dirty="0" smtClean="0">
                <a:latin typeface="Arial" pitchFamily="34" charset="0"/>
                <a:cs typeface="Arial" pitchFamily="34" charset="0"/>
              </a:rPr>
              <a:t>Scenario 5</a:t>
            </a:r>
            <a:endParaRPr lang="en-US" sz="28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marL="0" lvl="0" indent="0">
              <a:lnSpc>
                <a:spcPct val="120000"/>
              </a:lnSpc>
              <a:buNone/>
            </a:pPr>
            <a:r>
              <a:rPr lang="en-US" sz="2000" dirty="0">
                <a:latin typeface="Arial" pitchFamily="34" charset="0"/>
                <a:cs typeface="Arial" pitchFamily="34" charset="0"/>
              </a:rPr>
              <a:t>Your unit’s Public Affairs NCO just </a:t>
            </a:r>
            <a:r>
              <a:rPr lang="en-US" sz="2000" dirty="0" err="1">
                <a:latin typeface="Arial" pitchFamily="34" charset="0"/>
                <a:cs typeface="Arial" pitchFamily="34" charset="0"/>
              </a:rPr>
              <a:t>PCSed</a:t>
            </a:r>
            <a:r>
              <a:rPr lang="en-US" sz="2000" dirty="0">
                <a:latin typeface="Arial" pitchFamily="34" charset="0"/>
                <a:cs typeface="Arial" pitchFamily="34" charset="0"/>
              </a:rPr>
              <a:t> from Germany.  She is wearing a </a:t>
            </a:r>
            <a:r>
              <a:rPr lang="en-US" sz="2000" i="1" dirty="0" err="1">
                <a:latin typeface="Arial" pitchFamily="34" charset="0"/>
                <a:cs typeface="Arial" pitchFamily="34" charset="0"/>
              </a:rPr>
              <a:t>khimara</a:t>
            </a:r>
            <a:r>
              <a:rPr lang="en-US" sz="2000" dirty="0">
                <a:latin typeface="Arial" pitchFamily="34" charset="0"/>
                <a:cs typeface="Arial" pitchFamily="34" charset="0"/>
              </a:rPr>
              <a:t> and identifies </a:t>
            </a:r>
            <a:r>
              <a:rPr lang="en-US" sz="2000" dirty="0" smtClean="0">
                <a:latin typeface="Arial" pitchFamily="34" charset="0"/>
                <a:cs typeface="Arial" pitchFamily="34" charset="0"/>
              </a:rPr>
              <a:t>with the </a:t>
            </a:r>
            <a:r>
              <a:rPr lang="en-US" sz="2000" i="1" dirty="0" err="1">
                <a:latin typeface="Arial" pitchFamily="34" charset="0"/>
                <a:cs typeface="Arial" pitchFamily="34" charset="0"/>
              </a:rPr>
              <a:t>Hanfi</a:t>
            </a:r>
            <a:r>
              <a:rPr lang="en-US" sz="2000" i="1" dirty="0">
                <a:latin typeface="Arial" pitchFamily="34" charset="0"/>
                <a:cs typeface="Arial" pitchFamily="34" charset="0"/>
              </a:rPr>
              <a:t> Mussulman </a:t>
            </a:r>
            <a:r>
              <a:rPr lang="en-US" sz="2000" dirty="0">
                <a:latin typeface="Arial" pitchFamily="34" charset="0"/>
                <a:cs typeface="Arial" pitchFamily="34" charset="0"/>
              </a:rPr>
              <a:t>branch of Islam.  The Garrison Sergeant Major stops her in the PX food court, asks for her unit, and notifies her battalion Command Sergeant Major to address the issue.  Her CSM informs her the article of clothing is not authorized.  If she continues to wear it she will face UCMJ action.  The Soldier seeks out the UMT for help.  How do you respond?</a:t>
            </a: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33</a:t>
            </a:fld>
            <a:endParaRPr lang="en-US" dirty="0">
              <a:solidFill>
                <a:prstClr val="black">
                  <a:tint val="75000"/>
                </a:prstClr>
              </a:solidFill>
            </a:endParaRPr>
          </a:p>
        </p:txBody>
      </p:sp>
    </p:spTree>
    <p:extLst>
      <p:ext uri="{BB962C8B-B14F-4D97-AF65-F5344CB8AC3E}">
        <p14:creationId xmlns:p14="http://schemas.microsoft.com/office/powerpoint/2010/main" val="4155989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63100"/>
            <a:ext cx="7886700" cy="1325563"/>
          </a:xfrm>
        </p:spPr>
        <p:txBody>
          <a:bodyPr>
            <a:normAutofit/>
          </a:bodyPr>
          <a:lstStyle/>
          <a:p>
            <a:r>
              <a:rPr lang="en-US" sz="2800" dirty="0" smtClean="0">
                <a:latin typeface="Arial" pitchFamily="34" charset="0"/>
                <a:cs typeface="Arial" pitchFamily="34" charset="0"/>
              </a:rPr>
              <a:t>Scenario 6</a:t>
            </a:r>
            <a:endParaRPr lang="en-US" sz="28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marL="0" lvl="0" indent="0">
              <a:lnSpc>
                <a:spcPct val="120000"/>
              </a:lnSpc>
              <a:buNone/>
            </a:pPr>
            <a:r>
              <a:rPr lang="en-US" sz="2000" dirty="0">
                <a:latin typeface="Arial" pitchFamily="34" charset="0"/>
                <a:cs typeface="Arial" pitchFamily="34" charset="0"/>
              </a:rPr>
              <a:t>A Soldier identifies as Rastafarian and submits a request in writing for religious accommodation to wear dreadlocks.  The Soldier is directed to the Unit Ministry Team to receive guidance.  How do you respond?</a:t>
            </a:r>
          </a:p>
          <a:p>
            <a:pPr marL="0" indent="0">
              <a:buNone/>
            </a:pPr>
            <a:endParaRPr lang="en-US" sz="2600" dirty="0"/>
          </a:p>
        </p:txBody>
      </p:sp>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34</a:t>
            </a:fld>
            <a:endParaRPr lang="en-US" dirty="0">
              <a:solidFill>
                <a:prstClr val="black">
                  <a:tint val="75000"/>
                </a:prstClr>
              </a:solidFill>
            </a:endParaRPr>
          </a:p>
        </p:txBody>
      </p:sp>
    </p:spTree>
    <p:extLst>
      <p:ext uri="{BB962C8B-B14F-4D97-AF65-F5344CB8AC3E}">
        <p14:creationId xmlns:p14="http://schemas.microsoft.com/office/powerpoint/2010/main" val="50960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63100"/>
            <a:ext cx="7886700" cy="1325563"/>
          </a:xfrm>
        </p:spPr>
        <p:txBody>
          <a:bodyPr>
            <a:normAutofit/>
          </a:bodyPr>
          <a:lstStyle/>
          <a:p>
            <a:r>
              <a:rPr lang="en-US" sz="2800" dirty="0" smtClean="0">
                <a:latin typeface="Arial" pitchFamily="34" charset="0"/>
                <a:cs typeface="Arial" pitchFamily="34" charset="0"/>
              </a:rPr>
              <a:t>Scenario 7 </a:t>
            </a:r>
            <a:endParaRPr lang="en-US" sz="28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marL="0" lvl="0" indent="0">
              <a:lnSpc>
                <a:spcPct val="120000"/>
              </a:lnSpc>
              <a:buNone/>
            </a:pPr>
            <a:r>
              <a:rPr lang="en-US" sz="2000" dirty="0">
                <a:latin typeface="Arial" pitchFamily="34" charset="0"/>
                <a:cs typeface="Arial" pitchFamily="34" charset="0"/>
              </a:rPr>
              <a:t>A Soldier identifies as </a:t>
            </a:r>
            <a:r>
              <a:rPr lang="en-US" sz="2000" dirty="0" smtClean="0">
                <a:latin typeface="Arial" pitchFamily="34" charset="0"/>
                <a:cs typeface="Arial" pitchFamily="34" charset="0"/>
              </a:rPr>
              <a:t>Jewish </a:t>
            </a:r>
            <a:r>
              <a:rPr lang="en-US" sz="2000" dirty="0">
                <a:latin typeface="Arial" pitchFamily="34" charset="0"/>
                <a:cs typeface="Arial" pitchFamily="34" charset="0"/>
              </a:rPr>
              <a:t>and submits a request in writing for religious accommodation to </a:t>
            </a:r>
            <a:r>
              <a:rPr lang="en-US" sz="2000" dirty="0" smtClean="0">
                <a:latin typeface="Arial" pitchFamily="34" charset="0"/>
                <a:cs typeface="Arial" pitchFamily="34" charset="0"/>
              </a:rPr>
              <a:t>observe the Sabbath.  The Soldier requests whenever possible, by means of duty schedule adjustment and distributing workload with his team, his command exempts him from duty from sundown Friday until sundown Saturday.  The </a:t>
            </a:r>
            <a:r>
              <a:rPr lang="en-US" sz="2000" dirty="0">
                <a:latin typeface="Arial" pitchFamily="34" charset="0"/>
                <a:cs typeface="Arial" pitchFamily="34" charset="0"/>
              </a:rPr>
              <a:t>Soldier is directed to the Unit Ministry Team to receive guidance.  How do you respond?</a:t>
            </a:r>
          </a:p>
          <a:p>
            <a:pPr marL="0" indent="0">
              <a:buNone/>
            </a:pPr>
            <a:endParaRPr lang="en-US" sz="2600" dirty="0"/>
          </a:p>
        </p:txBody>
      </p:sp>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35</a:t>
            </a:fld>
            <a:endParaRPr lang="en-US" dirty="0">
              <a:solidFill>
                <a:prstClr val="black">
                  <a:tint val="75000"/>
                </a:prstClr>
              </a:solidFill>
            </a:endParaRPr>
          </a:p>
        </p:txBody>
      </p:sp>
    </p:spTree>
    <p:extLst>
      <p:ext uri="{BB962C8B-B14F-4D97-AF65-F5344CB8AC3E}">
        <p14:creationId xmlns:p14="http://schemas.microsoft.com/office/powerpoint/2010/main" val="2247913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276" y="578338"/>
            <a:ext cx="7765073" cy="695569"/>
          </a:xfrm>
        </p:spPr>
        <p:txBody>
          <a:bodyPr>
            <a:normAutofit/>
          </a:bodyPr>
          <a:lstStyle/>
          <a:p>
            <a:r>
              <a:rPr lang="en-US" sz="2800" dirty="0" smtClean="0">
                <a:latin typeface="Arial" pitchFamily="34" charset="0"/>
                <a:cs typeface="Arial" pitchFamily="34" charset="0"/>
              </a:rPr>
              <a:t>Scenario 8 </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437662" y="1172308"/>
            <a:ext cx="8268677" cy="5330091"/>
          </a:xfrm>
        </p:spPr>
        <p:txBody>
          <a:bodyPr>
            <a:noAutofit/>
          </a:bodyPr>
          <a:lstStyle/>
          <a:p>
            <a:pPr marL="0" lvl="0" indent="0">
              <a:lnSpc>
                <a:spcPct val="120000"/>
              </a:lnSpc>
              <a:buNone/>
            </a:pPr>
            <a:r>
              <a:rPr lang="en-US" sz="2000" spc="20" dirty="0" smtClean="0">
                <a:latin typeface="Arial" pitchFamily="34" charset="0"/>
                <a:cs typeface="Arial" pitchFamily="34" charset="0"/>
              </a:rPr>
              <a:t>A Soldier assigned to daily office duties routinely shares his faith with co-workers during personal time and lunch breaks, and sometimes states that other religions are false and will not bring salvation. His supervisor heard a co-worker complain that they found this expression of his beliefs annoying and offensive. The supervisor, desiring to avoid workplace controversy, creates a new office rule: Proselytizing or critique of religions in the office is prohibited; religious conversations should occur only after duty hours. The Soldier comes to the chaplain saying his religion requires regularly sharing his faith with others. He wants to know if he has a right to do so, or if he could request an exception from the rule for religious reasons to continue to share his faith at the office to include expressing his own exclusive views on how his religion is the only true religion. The supervisor also says he wants to talk to you about limiting religious talk to the chapel.</a:t>
            </a:r>
            <a:endParaRPr lang="en-US" sz="2000" dirty="0"/>
          </a:p>
        </p:txBody>
      </p:sp>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36</a:t>
            </a:fld>
            <a:endParaRPr lang="en-US" dirty="0">
              <a:solidFill>
                <a:prstClr val="black">
                  <a:tint val="75000"/>
                </a:prstClr>
              </a:solidFill>
            </a:endParaRPr>
          </a:p>
        </p:txBody>
      </p:sp>
    </p:spTree>
    <p:extLst>
      <p:ext uri="{BB962C8B-B14F-4D97-AF65-F5344CB8AC3E}">
        <p14:creationId xmlns:p14="http://schemas.microsoft.com/office/powerpoint/2010/main" val="2247913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9280" y="1512211"/>
            <a:ext cx="8223281" cy="4351338"/>
          </a:xfrm>
        </p:spPr>
        <p:txBody>
          <a:bodyPr>
            <a:normAutofit lnSpcReduction="10000"/>
          </a:bodyPr>
          <a:lstStyle/>
          <a:p>
            <a:r>
              <a:rPr lang="en-US" dirty="0" smtClean="0"/>
              <a:t>Introduction: Chaplain Corps Roles</a:t>
            </a:r>
          </a:p>
          <a:p>
            <a:r>
              <a:rPr lang="en-US" dirty="0" smtClean="0"/>
              <a:t>Legal Foundations of Religious Accommodation (RA)</a:t>
            </a:r>
          </a:p>
          <a:p>
            <a:r>
              <a:rPr lang="en-US" dirty="0" smtClean="0"/>
              <a:t>Army RA Policy</a:t>
            </a:r>
          </a:p>
          <a:p>
            <a:pPr lvl="1"/>
            <a:r>
              <a:rPr lang="en-US" dirty="0" smtClean="0"/>
              <a:t>Potential Types</a:t>
            </a:r>
          </a:p>
          <a:p>
            <a:pPr lvl="1"/>
            <a:r>
              <a:rPr lang="en-US" dirty="0" smtClean="0"/>
              <a:t>Routine Cases</a:t>
            </a:r>
          </a:p>
          <a:p>
            <a:pPr lvl="1"/>
            <a:r>
              <a:rPr lang="en-US" dirty="0" smtClean="0"/>
              <a:t>Medical</a:t>
            </a:r>
          </a:p>
          <a:p>
            <a:pPr lvl="1"/>
            <a:r>
              <a:rPr lang="en-US" dirty="0" smtClean="0"/>
              <a:t>Uniform/Grooming Standards</a:t>
            </a:r>
          </a:p>
          <a:p>
            <a:r>
              <a:rPr lang="en-US" dirty="0" smtClean="0"/>
              <a:t>Chaplains’ General RA </a:t>
            </a:r>
            <a:r>
              <a:rPr lang="en-US" b="1" dirty="0" smtClean="0"/>
              <a:t>Advisory Role</a:t>
            </a:r>
          </a:p>
          <a:p>
            <a:r>
              <a:rPr lang="en-US" dirty="0" smtClean="0"/>
              <a:t>Chaplains’ Specific RA </a:t>
            </a:r>
            <a:r>
              <a:rPr lang="en-US" b="1" dirty="0" smtClean="0"/>
              <a:t>Formal</a:t>
            </a:r>
            <a:r>
              <a:rPr lang="en-US" dirty="0" smtClean="0"/>
              <a:t> </a:t>
            </a:r>
            <a:r>
              <a:rPr lang="en-US" b="1" dirty="0" smtClean="0"/>
              <a:t>Interviewer</a:t>
            </a:r>
            <a:r>
              <a:rPr lang="en-US" dirty="0" smtClean="0"/>
              <a:t> </a:t>
            </a:r>
            <a:r>
              <a:rPr lang="en-US" b="1" dirty="0" smtClean="0"/>
              <a:t>Role </a:t>
            </a:r>
          </a:p>
          <a:p>
            <a:r>
              <a:rPr lang="en-US" dirty="0" smtClean="0"/>
              <a:t>Training Scenarios</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4</a:t>
            </a:fld>
            <a:endParaRPr lang="en-US" dirty="0">
              <a:solidFill>
                <a:prstClr val="black">
                  <a:tint val="75000"/>
                </a:prstClr>
              </a:solidFill>
            </a:endParaRPr>
          </a:p>
        </p:txBody>
      </p:sp>
      <p:sp>
        <p:nvSpPr>
          <p:cNvPr id="5" name="Title 1"/>
          <p:cNvSpPr txBox="1">
            <a:spLocks/>
          </p:cNvSpPr>
          <p:nvPr/>
        </p:nvSpPr>
        <p:spPr>
          <a:xfrm>
            <a:off x="1176051" y="130678"/>
            <a:ext cx="6858000" cy="4416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smtClean="0">
                <a:solidFill>
                  <a:prstClr val="black"/>
                </a:solidFill>
                <a:latin typeface="Arial" panose="020B0604020202020204" pitchFamily="34" charset="0"/>
                <a:cs typeface="Arial" panose="020B0604020202020204" pitchFamily="34" charset="0"/>
              </a:rPr>
              <a:t>AGENDA</a:t>
            </a:r>
            <a:endParaRPr lang="en-US" sz="2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1466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930" y="1081226"/>
            <a:ext cx="8270241" cy="5275125"/>
          </a:xfrm>
        </p:spPr>
        <p:txBody>
          <a:bodyPr>
            <a:noAutofit/>
          </a:bodyPr>
          <a:lstStyle/>
          <a:p>
            <a:r>
              <a:rPr lang="en-US" dirty="0" smtClean="0"/>
              <a:t>The Chaplain Corps advises commands at all echelons on matters of religion (FM 1-05, AR 165-1).</a:t>
            </a:r>
          </a:p>
          <a:p>
            <a:r>
              <a:rPr lang="en-US" dirty="0" smtClean="0"/>
              <a:t>Religious accommodation (RA) procedures and policy have recently been significantly modified.</a:t>
            </a:r>
          </a:p>
          <a:p>
            <a:r>
              <a:rPr lang="en-US" dirty="0" smtClean="0"/>
              <a:t>Religious support personnel must maintain familiarity with RA law and policy to fulfill:</a:t>
            </a:r>
          </a:p>
          <a:p>
            <a:pPr lvl="1"/>
            <a:r>
              <a:rPr lang="en-US" sz="2800" dirty="0" smtClean="0"/>
              <a:t>General responsibility to advise Army leaders and Soldiers on religious exercise in military contexts, </a:t>
            </a:r>
            <a:r>
              <a:rPr lang="en-US" sz="2800" i="1" dirty="0" smtClean="0"/>
              <a:t>and</a:t>
            </a:r>
          </a:p>
          <a:p>
            <a:pPr lvl="1"/>
            <a:r>
              <a:rPr lang="en-US" sz="2800" dirty="0" smtClean="0"/>
              <a:t>Specific procedural responsibilities to conduct interviews as part of formal individual RA requests. </a:t>
            </a:r>
            <a:endParaRPr lang="en-US" sz="2800" dirty="0"/>
          </a:p>
        </p:txBody>
      </p:sp>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5</a:t>
            </a:fld>
            <a:endParaRPr lang="en-US" dirty="0">
              <a:solidFill>
                <a:prstClr val="black">
                  <a:tint val="75000"/>
                </a:prstClr>
              </a:solidFill>
            </a:endParaRPr>
          </a:p>
        </p:txBody>
      </p:sp>
      <p:sp>
        <p:nvSpPr>
          <p:cNvPr id="5" name="Title 1"/>
          <p:cNvSpPr txBox="1">
            <a:spLocks/>
          </p:cNvSpPr>
          <p:nvPr/>
        </p:nvSpPr>
        <p:spPr>
          <a:xfrm>
            <a:off x="1176051" y="130678"/>
            <a:ext cx="6858000" cy="4416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smtClean="0">
                <a:solidFill>
                  <a:prstClr val="black"/>
                </a:solidFill>
                <a:latin typeface="Arial" panose="020B0604020202020204" pitchFamily="34" charset="0"/>
                <a:cs typeface="Arial" panose="020B0604020202020204" pitchFamily="34" charset="0"/>
              </a:rPr>
              <a:t>INTRODUCTION</a:t>
            </a:r>
            <a:endParaRPr lang="en-US" sz="2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2267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481" y="165106"/>
            <a:ext cx="6858000" cy="387871"/>
          </a:xfrm>
        </p:spPr>
        <p:txBody>
          <a:bodyPr>
            <a:noAutofit/>
          </a:bodyPr>
          <a:lstStyle/>
          <a:p>
            <a:pPr algn="ctr"/>
            <a:r>
              <a:rPr lang="en-US" sz="2400" b="1" dirty="0" smtClean="0">
                <a:latin typeface="Arial" panose="020B0604020202020204" pitchFamily="34" charset="0"/>
                <a:cs typeface="Arial" panose="020B0604020202020204" pitchFamily="34" charset="0"/>
              </a:rPr>
              <a:t>LEGAL FOUNDATIONS - CONSTITUTIONAL</a:t>
            </a:r>
            <a:endParaRPr lang="en-US" sz="2400" b="1" dirty="0">
              <a:latin typeface="Arial" panose="020B0604020202020204" pitchFamily="34" charset="0"/>
              <a:cs typeface="Arial" panose="020B0604020202020204" pitchFamily="34" charset="0"/>
            </a:endParaRPr>
          </a:p>
        </p:txBody>
      </p:sp>
      <p:sp>
        <p:nvSpPr>
          <p:cNvPr id="7" name="TextBox 6"/>
          <p:cNvSpPr txBox="1"/>
          <p:nvPr/>
        </p:nvSpPr>
        <p:spPr>
          <a:xfrm>
            <a:off x="325120" y="848307"/>
            <a:ext cx="4937760" cy="4593565"/>
          </a:xfrm>
          <a:prstGeom prst="rect">
            <a:avLst/>
          </a:prstGeom>
          <a:noFill/>
        </p:spPr>
        <p:txBody>
          <a:bodyPr wrap="square" rtlCol="0">
            <a:spAutoFit/>
          </a:bodyPr>
          <a:lstStyle/>
          <a:p>
            <a:pPr algn="ctr"/>
            <a:r>
              <a:rPr lang="en-US" sz="1950" dirty="0" smtClean="0">
                <a:latin typeface="Arial" panose="020B0604020202020204" pitchFamily="34" charset="0"/>
                <a:cs typeface="Arial" panose="020B0604020202020204" pitchFamily="34" charset="0"/>
              </a:rPr>
              <a:t>The U.S. Constitution’s First Amendment is our nation’s centuries-old legal foundation for religious freedom and accommodation undergirding all U.S. laws and policies, to include Department of Defense and U.S. Army policy on religious accommodation. </a:t>
            </a:r>
          </a:p>
          <a:p>
            <a:pPr algn="ctr"/>
            <a:endParaRPr lang="en-US" sz="1950" dirty="0">
              <a:latin typeface="Arial" panose="020B0604020202020204" pitchFamily="34" charset="0"/>
              <a:cs typeface="Arial" panose="020B0604020202020204" pitchFamily="34" charset="0"/>
            </a:endParaRPr>
          </a:p>
          <a:p>
            <a:pPr algn="ctr"/>
            <a:r>
              <a:rPr lang="en-US" sz="1950" dirty="0" smtClean="0">
                <a:latin typeface="Arial" panose="020B0604020202020204" pitchFamily="34" charset="0"/>
                <a:cs typeface="Arial" panose="020B0604020202020204" pitchFamily="34" charset="0"/>
              </a:rPr>
              <a:t>Defense of freedom is a central reason for the very existence of a U.S. Army. </a:t>
            </a:r>
          </a:p>
          <a:p>
            <a:pPr algn="ctr"/>
            <a:endParaRPr lang="en-US" sz="1950" dirty="0">
              <a:latin typeface="Arial" panose="020B0604020202020204" pitchFamily="34" charset="0"/>
              <a:cs typeface="Arial" panose="020B0604020202020204" pitchFamily="34" charset="0"/>
            </a:endParaRPr>
          </a:p>
          <a:p>
            <a:pPr algn="ctr"/>
            <a:r>
              <a:rPr lang="en-US" sz="1950" dirty="0" smtClean="0">
                <a:latin typeface="Arial" panose="020B0604020202020204" pitchFamily="34" charset="0"/>
                <a:cs typeface="Arial" panose="020B0604020202020204" pitchFamily="34" charset="0"/>
              </a:rPr>
              <a:t>Religious freedom is so highly valued by our nation, </a:t>
            </a:r>
            <a:r>
              <a:rPr lang="en-US" sz="1950" i="1" dirty="0" smtClean="0">
                <a:latin typeface="Arial" panose="020B0604020202020204" pitchFamily="34" charset="0"/>
                <a:cs typeface="Arial" panose="020B0604020202020204" pitchFamily="34" charset="0"/>
              </a:rPr>
              <a:t>accommodations </a:t>
            </a:r>
            <a:r>
              <a:rPr lang="en-US" sz="1950" dirty="0" smtClean="0">
                <a:latin typeface="Arial" panose="020B0604020202020204" pitchFamily="34" charset="0"/>
                <a:cs typeface="Arial" panose="020B0604020202020204" pitchFamily="34" charset="0"/>
              </a:rPr>
              <a:t>are made for diverse religious expression in federal law and policy where military service would otherwise require stricter uniformity. </a:t>
            </a:r>
            <a:endParaRPr lang="en-US" sz="195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5288" y="848307"/>
            <a:ext cx="3406697" cy="191413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5288" y="2868204"/>
            <a:ext cx="3406697" cy="2897868"/>
          </a:xfrm>
          <a:prstGeom prst="rect">
            <a:avLst/>
          </a:prstGeom>
        </p:spPr>
      </p:pic>
      <p:sp>
        <p:nvSpPr>
          <p:cNvPr id="6" name="Rectangle 5"/>
          <p:cNvSpPr/>
          <p:nvPr/>
        </p:nvSpPr>
        <p:spPr>
          <a:xfrm>
            <a:off x="739572" y="5871838"/>
            <a:ext cx="7766384" cy="600164"/>
          </a:xfrm>
          <a:prstGeom prst="rect">
            <a:avLst/>
          </a:prstGeom>
          <a:solidFill>
            <a:srgbClr val="FFC000"/>
          </a:solidFill>
          <a:ln w="57150">
            <a:solidFill>
              <a:schemeClr val="tx1"/>
            </a:solidFill>
          </a:ln>
        </p:spPr>
        <p:txBody>
          <a:bodyPr wrap="square">
            <a:spAutoFit/>
          </a:bodyPr>
          <a:lstStyle/>
          <a:p>
            <a:pPr algn="ctr"/>
            <a:r>
              <a:rPr lang="en-US" sz="1650" dirty="0" smtClean="0">
                <a:solidFill>
                  <a:prstClr val="black"/>
                </a:solidFill>
                <a:latin typeface="Arial" panose="020B0604020202020204" pitchFamily="34" charset="0"/>
                <a:cs typeface="Arial" panose="020B0604020202020204" pitchFamily="34" charset="0"/>
              </a:rPr>
              <a:t>Religious accommodation is founded upon the “free exercise” clause </a:t>
            </a:r>
          </a:p>
          <a:p>
            <a:pPr algn="ctr"/>
            <a:r>
              <a:rPr lang="en-US" sz="1650" dirty="0" smtClean="0">
                <a:solidFill>
                  <a:prstClr val="black"/>
                </a:solidFill>
                <a:latin typeface="Arial" panose="020B0604020202020204" pitchFamily="34" charset="0"/>
                <a:cs typeface="Arial" panose="020B0604020202020204" pitchFamily="34" charset="0"/>
              </a:rPr>
              <a:t>in the First Amendment to the U.S. Constitution.</a:t>
            </a:r>
            <a:endParaRPr lang="en-US" sz="165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9148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7</a:t>
            </a:fld>
            <a:endParaRPr lang="en-US" dirty="0">
              <a:solidFill>
                <a:prstClr val="black">
                  <a:tint val="75000"/>
                </a:prstClr>
              </a:solidFill>
            </a:endParaRPr>
          </a:p>
        </p:txBody>
      </p:sp>
      <p:sp>
        <p:nvSpPr>
          <p:cNvPr id="6" name="Rectangle 5"/>
          <p:cNvSpPr/>
          <p:nvPr/>
        </p:nvSpPr>
        <p:spPr>
          <a:xfrm>
            <a:off x="298291" y="1169198"/>
            <a:ext cx="8710379" cy="4867294"/>
          </a:xfrm>
          <a:prstGeom prst="rect">
            <a:avLst/>
          </a:prstGeom>
        </p:spPr>
        <p:txBody>
          <a:bodyPr wrap="square">
            <a:spAutoFit/>
          </a:bodyPr>
          <a:lstStyle/>
          <a:p>
            <a:pPr>
              <a:lnSpc>
                <a:spcPct val="107000"/>
              </a:lnSpc>
            </a:pPr>
            <a:r>
              <a:rPr lang="en-US" sz="2400" i="1" dirty="0">
                <a:latin typeface="Helvetica" panose="020B0604020202020204" pitchFamily="34" charset="0"/>
                <a:cs typeface="Helvetica" panose="020B0604020202020204" pitchFamily="34" charset="0"/>
              </a:rPr>
              <a:t>Congress shall make no law </a:t>
            </a:r>
            <a:r>
              <a:rPr lang="en-US" sz="2400" i="1" dirty="0" smtClean="0">
                <a:latin typeface="Helvetica" panose="020B0604020202020204" pitchFamily="34" charset="0"/>
                <a:cs typeface="Helvetica" panose="020B0604020202020204" pitchFamily="34" charset="0"/>
              </a:rPr>
              <a:t>respecting </a:t>
            </a:r>
            <a:r>
              <a:rPr lang="en-US" sz="2400" i="1" dirty="0">
                <a:latin typeface="Helvetica" panose="020B0604020202020204" pitchFamily="34" charset="0"/>
                <a:cs typeface="Helvetica" panose="020B0604020202020204" pitchFamily="34" charset="0"/>
              </a:rPr>
              <a:t>the establishment of religion or </a:t>
            </a:r>
            <a:r>
              <a:rPr lang="en-US" sz="2400" i="1" dirty="0" smtClean="0">
                <a:latin typeface="Helvetica" panose="020B0604020202020204" pitchFamily="34" charset="0"/>
                <a:cs typeface="Helvetica" panose="020B0604020202020204" pitchFamily="34" charset="0"/>
              </a:rPr>
              <a:t>prohibiting the </a:t>
            </a:r>
            <a:r>
              <a:rPr lang="en-US" sz="2400" b="1" i="1" dirty="0">
                <a:latin typeface="Helvetica" panose="020B0604020202020204" pitchFamily="34" charset="0"/>
                <a:cs typeface="Helvetica" panose="020B0604020202020204" pitchFamily="34" charset="0"/>
              </a:rPr>
              <a:t>free exercise </a:t>
            </a:r>
            <a:r>
              <a:rPr lang="en-US" sz="2400" i="1" dirty="0">
                <a:latin typeface="Helvetica" panose="020B0604020202020204" pitchFamily="34" charset="0"/>
                <a:cs typeface="Helvetica" panose="020B0604020202020204" pitchFamily="34" charset="0"/>
              </a:rPr>
              <a:t>thereof</a:t>
            </a:r>
            <a:r>
              <a:rPr lang="en-US" sz="2400" dirty="0">
                <a:latin typeface="Helvetica" panose="020B0604020202020204" pitchFamily="34" charset="0"/>
                <a:cs typeface="Helvetica" panose="020B0604020202020204" pitchFamily="34" charset="0"/>
              </a:rPr>
              <a:t>.</a:t>
            </a:r>
            <a:endParaRPr lang="en-US" sz="2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pPr>
              <a:lnSpc>
                <a:spcPct val="107000"/>
              </a:lnSpc>
            </a:pPr>
            <a:r>
              <a:rPr lang="en-US" sz="2400" dirty="0" smtClean="0">
                <a:solidFill>
                  <a:srgbClr val="333333"/>
                </a:solidFill>
                <a:latin typeface="Helvetica" panose="020B0604020202020204" pitchFamily="34" charset="0"/>
                <a:ea typeface="Times New Roman" panose="02020603050405020304" pitchFamily="18" charset="0"/>
                <a:cs typeface="Helvetica" panose="020B0604020202020204" pitchFamily="34" charset="0"/>
              </a:rPr>
              <a:t>				</a:t>
            </a:r>
            <a:r>
              <a:rPr lang="en-US" sz="2000" dirty="0" smtClean="0">
                <a:solidFill>
                  <a:srgbClr val="333333"/>
                </a:solidFill>
                <a:latin typeface="Helvetica" panose="020B0604020202020204" pitchFamily="34" charset="0"/>
                <a:ea typeface="Times New Roman" panose="02020603050405020304" pitchFamily="18" charset="0"/>
                <a:cs typeface="Helvetica" panose="020B0604020202020204" pitchFamily="34" charset="0"/>
              </a:rPr>
              <a:t>First Amendment, U.S. Constitution</a:t>
            </a:r>
            <a:endParaRPr lang="en-US" sz="2400" dirty="0" smtClean="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pPr>
              <a:lnSpc>
                <a:spcPct val="107000"/>
              </a:lnSpc>
            </a:pPr>
            <a:endParaRPr lang="en-US" sz="800" dirty="0" smtClean="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pPr>
              <a:lnSpc>
                <a:spcPct val="107000"/>
              </a:lnSpc>
            </a:pPr>
            <a:endParaRPr lang="en-US" sz="800" dirty="0" smtClean="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pPr>
              <a:lnSpc>
                <a:spcPct val="107000"/>
              </a:lnSpc>
            </a:pPr>
            <a:r>
              <a:rPr lang="en-US" sz="2400" i="1" dirty="0" smtClean="0">
                <a:solidFill>
                  <a:srgbClr val="333333"/>
                </a:solidFill>
                <a:latin typeface="Helvetica" panose="020B0604020202020204" pitchFamily="34" charset="0"/>
                <a:ea typeface="Times New Roman" panose="02020603050405020304" pitchFamily="18" charset="0"/>
                <a:cs typeface="Helvetica" panose="020B0604020202020204" pitchFamily="34" charset="0"/>
              </a:rPr>
              <a:t>The government </a:t>
            </a:r>
            <a:r>
              <a:rPr lang="en-US" sz="2400" i="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may substantially burden a </a:t>
            </a:r>
            <a:r>
              <a:rPr lang="en-US" sz="2400" i="1" dirty="0" smtClean="0">
                <a:solidFill>
                  <a:srgbClr val="333333"/>
                </a:solidFill>
                <a:latin typeface="Helvetica" panose="020B0604020202020204" pitchFamily="34" charset="0"/>
                <a:ea typeface="Times New Roman" panose="02020603050405020304" pitchFamily="18" charset="0"/>
                <a:cs typeface="Helvetica" panose="020B0604020202020204" pitchFamily="34" charset="0"/>
              </a:rPr>
              <a:t>person’s</a:t>
            </a:r>
          </a:p>
          <a:p>
            <a:pPr>
              <a:lnSpc>
                <a:spcPct val="107000"/>
              </a:lnSpc>
            </a:pPr>
            <a:r>
              <a:rPr lang="en-US" sz="2400" b="1" i="1" dirty="0" smtClean="0">
                <a:solidFill>
                  <a:srgbClr val="333333"/>
                </a:solidFill>
                <a:latin typeface="Helvetica" panose="020B0604020202020204" pitchFamily="34" charset="0"/>
                <a:ea typeface="Times New Roman" panose="02020603050405020304" pitchFamily="18" charset="0"/>
                <a:cs typeface="Helvetica" panose="020B0604020202020204" pitchFamily="34" charset="0"/>
              </a:rPr>
              <a:t>exercise </a:t>
            </a:r>
            <a:r>
              <a:rPr lang="en-US" sz="2400" b="1" i="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of religion </a:t>
            </a:r>
            <a:r>
              <a:rPr lang="en-US" sz="2400" i="1" dirty="0">
                <a:latin typeface="Helvetica" panose="020B0604020202020204" pitchFamily="34" charset="0"/>
                <a:ea typeface="Times New Roman" panose="02020603050405020304" pitchFamily="18" charset="0"/>
                <a:cs typeface="Helvetica" panose="020B0604020202020204" pitchFamily="34" charset="0"/>
              </a:rPr>
              <a:t>only </a:t>
            </a:r>
            <a:r>
              <a:rPr lang="en-US" sz="2400" i="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if it demonstrates that application of the burden to the person— </a:t>
            </a:r>
            <a:endParaRPr lang="en-US" sz="2800" i="1" dirty="0">
              <a:latin typeface="Helvetica" panose="020B0604020202020204" pitchFamily="34" charset="0"/>
              <a:ea typeface="Calibri" panose="020F0502020204030204" pitchFamily="34" charset="0"/>
              <a:cs typeface="Helvetica" panose="020B0604020202020204" pitchFamily="34" charset="0"/>
            </a:endParaRPr>
          </a:p>
          <a:p>
            <a:pPr marL="457200" indent="-457200">
              <a:lnSpc>
                <a:spcPct val="107000"/>
              </a:lnSpc>
              <a:buAutoNum type="arabicParenBoth"/>
            </a:pPr>
            <a:r>
              <a:rPr lang="en-US" sz="2200" i="1" dirty="0" smtClean="0">
                <a:solidFill>
                  <a:srgbClr val="333333"/>
                </a:solidFill>
                <a:latin typeface="Helvetica" panose="020B0604020202020204" pitchFamily="34" charset="0"/>
                <a:ea typeface="Times New Roman" panose="02020603050405020304" pitchFamily="18" charset="0"/>
                <a:cs typeface="Helvetica" panose="020B0604020202020204" pitchFamily="34" charset="0"/>
              </a:rPr>
              <a:t>is </a:t>
            </a:r>
            <a:r>
              <a:rPr lang="en-US" sz="2200" i="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in furtherance of a </a:t>
            </a:r>
            <a:r>
              <a:rPr lang="en-US" sz="2200" b="1" i="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compelling governmental interest</a:t>
            </a:r>
            <a:r>
              <a:rPr lang="en-US" sz="2200" i="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 </a:t>
            </a:r>
            <a:r>
              <a:rPr lang="en-US" sz="2200" b="1" i="1" dirty="0" smtClean="0">
                <a:solidFill>
                  <a:srgbClr val="333333"/>
                </a:solidFill>
                <a:latin typeface="Helvetica" panose="020B0604020202020204" pitchFamily="34" charset="0"/>
                <a:ea typeface="Times New Roman" panose="02020603050405020304" pitchFamily="18" charset="0"/>
                <a:cs typeface="Helvetica" panose="020B0604020202020204" pitchFamily="34" charset="0"/>
              </a:rPr>
              <a:t>and</a:t>
            </a:r>
            <a:endParaRPr lang="en-US" sz="2200" b="1" i="1" dirty="0">
              <a:latin typeface="Helvetica" panose="020B0604020202020204" pitchFamily="34" charset="0"/>
              <a:ea typeface="Times New Roman" panose="02020603050405020304" pitchFamily="18" charset="0"/>
              <a:cs typeface="Helvetica" panose="020B0604020202020204" pitchFamily="34" charset="0"/>
            </a:endParaRPr>
          </a:p>
          <a:p>
            <a:pPr marL="457200" indent="-457200">
              <a:lnSpc>
                <a:spcPct val="107000"/>
              </a:lnSpc>
              <a:buAutoNum type="arabicParenBoth"/>
            </a:pPr>
            <a:r>
              <a:rPr lang="en-US" sz="2400" i="1" dirty="0" smtClean="0">
                <a:solidFill>
                  <a:srgbClr val="333333"/>
                </a:solidFill>
                <a:latin typeface="Helvetica" panose="020B0604020202020204" pitchFamily="34" charset="0"/>
                <a:ea typeface="Times New Roman" panose="02020603050405020304" pitchFamily="18" charset="0"/>
                <a:cs typeface="Helvetica" panose="020B0604020202020204" pitchFamily="34" charset="0"/>
              </a:rPr>
              <a:t>is </a:t>
            </a:r>
            <a:r>
              <a:rPr lang="en-US" sz="2400" i="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the </a:t>
            </a:r>
            <a:r>
              <a:rPr lang="en-US" sz="2400" b="1" i="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least restrictive </a:t>
            </a:r>
            <a:r>
              <a:rPr lang="en-US" sz="2400" b="1" i="1" dirty="0" smtClean="0">
                <a:solidFill>
                  <a:srgbClr val="333333"/>
                </a:solidFill>
                <a:latin typeface="Helvetica" panose="020B0604020202020204" pitchFamily="34" charset="0"/>
                <a:ea typeface="Times New Roman" panose="02020603050405020304" pitchFamily="18" charset="0"/>
                <a:cs typeface="Helvetica" panose="020B0604020202020204" pitchFamily="34" charset="0"/>
              </a:rPr>
              <a:t>means </a:t>
            </a:r>
            <a:r>
              <a:rPr lang="en-US" sz="2400" i="1" dirty="0" smtClean="0">
                <a:solidFill>
                  <a:srgbClr val="333333"/>
                </a:solidFill>
                <a:latin typeface="Helvetica" panose="020B0604020202020204" pitchFamily="34" charset="0"/>
                <a:ea typeface="Times New Roman" panose="02020603050405020304" pitchFamily="18" charset="0"/>
                <a:cs typeface="Helvetica" panose="020B0604020202020204" pitchFamily="34" charset="0"/>
              </a:rPr>
              <a:t>of </a:t>
            </a:r>
            <a:r>
              <a:rPr lang="en-US" sz="2400" i="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furthering </a:t>
            </a:r>
            <a:r>
              <a:rPr lang="en-US" sz="2400" i="1" dirty="0" smtClean="0">
                <a:solidFill>
                  <a:srgbClr val="333333"/>
                </a:solidFill>
                <a:latin typeface="Helvetica" panose="020B0604020202020204" pitchFamily="34" charset="0"/>
                <a:ea typeface="Times New Roman" panose="02020603050405020304" pitchFamily="18" charset="0"/>
                <a:cs typeface="Helvetica" panose="020B0604020202020204" pitchFamily="34" charset="0"/>
              </a:rPr>
              <a:t>that </a:t>
            </a:r>
          </a:p>
          <a:p>
            <a:pPr>
              <a:lnSpc>
                <a:spcPct val="107000"/>
              </a:lnSpc>
            </a:pPr>
            <a:r>
              <a:rPr lang="en-US" sz="2400" i="1" dirty="0" smtClean="0">
                <a:solidFill>
                  <a:srgbClr val="333333"/>
                </a:solidFill>
                <a:latin typeface="Helvetica" panose="020B0604020202020204" pitchFamily="34" charset="0"/>
                <a:ea typeface="Times New Roman" panose="02020603050405020304" pitchFamily="18" charset="0"/>
                <a:cs typeface="Helvetica" panose="020B0604020202020204" pitchFamily="34" charset="0"/>
              </a:rPr>
              <a:t>compelling governmental </a:t>
            </a:r>
            <a:r>
              <a:rPr lang="en-US" sz="2400" i="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interest.</a:t>
            </a:r>
            <a:endParaRPr lang="en-US" sz="2800" i="1" dirty="0">
              <a:latin typeface="Helvetica" panose="020B0604020202020204" pitchFamily="34" charset="0"/>
              <a:ea typeface="Calibri" panose="020F0502020204030204" pitchFamily="34" charset="0"/>
              <a:cs typeface="Helvetica" panose="020B0604020202020204" pitchFamily="34" charset="0"/>
            </a:endParaRPr>
          </a:p>
          <a:p>
            <a:pPr>
              <a:lnSpc>
                <a:spcPct val="107000"/>
              </a:lnSpc>
            </a:pPr>
            <a:r>
              <a:rPr lang="en-US" sz="2400"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	</a:t>
            </a:r>
            <a:r>
              <a:rPr lang="en-US" sz="2400" dirty="0" smtClean="0">
                <a:solidFill>
                  <a:srgbClr val="333333"/>
                </a:solidFill>
                <a:latin typeface="Helvetica" panose="020B0604020202020204" pitchFamily="34" charset="0"/>
                <a:ea typeface="Times New Roman" panose="02020603050405020304" pitchFamily="18" charset="0"/>
                <a:cs typeface="Helvetica" panose="020B0604020202020204" pitchFamily="34" charset="0"/>
              </a:rPr>
              <a:t>		         </a:t>
            </a:r>
            <a:r>
              <a:rPr lang="en-US" sz="2000" dirty="0" smtClean="0">
                <a:solidFill>
                  <a:srgbClr val="333333"/>
                </a:solidFill>
                <a:latin typeface="Helvetica" panose="020B0604020202020204" pitchFamily="34" charset="0"/>
                <a:ea typeface="Times New Roman" panose="02020603050405020304" pitchFamily="18" charset="0"/>
                <a:cs typeface="Helvetica" panose="020B0604020202020204" pitchFamily="34" charset="0"/>
              </a:rPr>
              <a:t>Religious </a:t>
            </a:r>
            <a:r>
              <a:rPr lang="en-US" sz="2000"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Freedom Restoration Act (</a:t>
            </a:r>
            <a:r>
              <a:rPr lang="en-US" sz="20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RFRA</a:t>
            </a:r>
            <a:r>
              <a:rPr lang="en-US" sz="2000"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a:t>
            </a:r>
            <a:r>
              <a:rPr lang="en-US"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 </a:t>
            </a:r>
            <a:endParaRPr lang="en-US" dirty="0" smtClean="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pPr>
              <a:lnSpc>
                <a:spcPct val="107000"/>
              </a:lnSpc>
            </a:pPr>
            <a:r>
              <a:rPr lang="en-US" dirty="0">
                <a:solidFill>
                  <a:srgbClr val="333333"/>
                </a:solidFill>
                <a:latin typeface="Helvetica" panose="020B0604020202020204" pitchFamily="34" charset="0"/>
                <a:ea typeface="Calibri" panose="020F0502020204030204" pitchFamily="34" charset="0"/>
                <a:cs typeface="Helvetica" panose="020B0604020202020204" pitchFamily="34" charset="0"/>
              </a:rPr>
              <a:t>	</a:t>
            </a:r>
            <a:r>
              <a:rPr lang="en-US" dirty="0" smtClean="0">
                <a:solidFill>
                  <a:srgbClr val="333333"/>
                </a:solidFill>
                <a:latin typeface="Helvetica" panose="020B0604020202020204" pitchFamily="34" charset="0"/>
                <a:ea typeface="Calibri" panose="020F0502020204030204" pitchFamily="34" charset="0"/>
                <a:cs typeface="Helvetica" panose="020B0604020202020204" pitchFamily="34" charset="0"/>
              </a:rPr>
              <a:t>				      </a:t>
            </a:r>
            <a:r>
              <a:rPr lang="en-US" sz="2000" dirty="0" smtClean="0">
                <a:solidFill>
                  <a:srgbClr val="333333"/>
                </a:solidFill>
                <a:latin typeface="Helvetica" panose="020B0604020202020204" pitchFamily="34" charset="0"/>
                <a:ea typeface="Calibri" panose="020F0502020204030204" pitchFamily="34" charset="0"/>
                <a:cs typeface="Helvetica" panose="020B0604020202020204" pitchFamily="34" charset="0"/>
              </a:rPr>
              <a:t>42 </a:t>
            </a:r>
            <a:r>
              <a:rPr lang="en-US" sz="2000" dirty="0">
                <a:solidFill>
                  <a:srgbClr val="333333"/>
                </a:solidFill>
                <a:latin typeface="Helvetica" panose="020B0604020202020204" pitchFamily="34" charset="0"/>
                <a:ea typeface="Calibri" panose="020F0502020204030204" pitchFamily="34" charset="0"/>
                <a:cs typeface="Helvetica" panose="020B0604020202020204" pitchFamily="34" charset="0"/>
              </a:rPr>
              <a:t>U.S.C. § 2000bb–2000bb-4 </a:t>
            </a:r>
            <a:endParaRPr lang="en-US" sz="2000" dirty="0">
              <a:latin typeface="Helvetica" panose="020B0604020202020204" pitchFamily="34" charset="0"/>
              <a:ea typeface="Calibri" panose="020F0502020204030204" pitchFamily="34" charset="0"/>
              <a:cs typeface="Helvetica" panose="020B0604020202020204" pitchFamily="34" charset="0"/>
            </a:endParaRPr>
          </a:p>
          <a:p>
            <a:pPr>
              <a:lnSpc>
                <a:spcPct val="107000"/>
              </a:lnSpc>
            </a:pPr>
            <a:r>
              <a:rPr lang="en-US" dirty="0" smtClean="0">
                <a:effectLst/>
                <a:latin typeface="Helvetica" panose="020B0604020202020204" pitchFamily="34" charset="0"/>
                <a:ea typeface="Calibri" panose="020F0502020204030204" pitchFamily="34" charset="0"/>
                <a:cs typeface="Helvetica" panose="020B0604020202020204" pitchFamily="34" charset="0"/>
              </a:rPr>
              <a:t>    </a:t>
            </a:r>
            <a:endParaRPr lang="en-US" dirty="0">
              <a:effectLst/>
              <a:latin typeface="Helvetica" panose="020B0604020202020204" pitchFamily="34" charset="0"/>
              <a:ea typeface="Calibri" panose="020F0502020204030204" pitchFamily="34" charset="0"/>
              <a:cs typeface="Helvetica" panose="020B0604020202020204" pitchFamily="34" charset="0"/>
            </a:endParaRPr>
          </a:p>
        </p:txBody>
      </p:sp>
      <p:sp>
        <p:nvSpPr>
          <p:cNvPr id="5" name="Title 1"/>
          <p:cNvSpPr>
            <a:spLocks noGrp="1"/>
          </p:cNvSpPr>
          <p:nvPr>
            <p:ph type="title"/>
          </p:nvPr>
        </p:nvSpPr>
        <p:spPr>
          <a:xfrm>
            <a:off x="1224481" y="165106"/>
            <a:ext cx="6858000" cy="387871"/>
          </a:xfrm>
        </p:spPr>
        <p:txBody>
          <a:bodyPr>
            <a:noAutofit/>
          </a:bodyPr>
          <a:lstStyle/>
          <a:p>
            <a:pPr algn="ctr"/>
            <a:r>
              <a:rPr lang="en-US" sz="2400" b="1" dirty="0" smtClean="0">
                <a:latin typeface="Arial" panose="020B0604020202020204" pitchFamily="34" charset="0"/>
                <a:cs typeface="Arial" panose="020B0604020202020204" pitchFamily="34" charset="0"/>
              </a:rPr>
              <a:t>LEGAL FOUNDATIONS</a:t>
            </a:r>
            <a:endParaRPr lang="en-US" sz="2400" b="1" dirty="0">
              <a:latin typeface="Arial" panose="020B0604020202020204" pitchFamily="34" charset="0"/>
              <a:cs typeface="Arial" panose="020B0604020202020204" pitchFamily="34" charset="0"/>
            </a:endParaRPr>
          </a:p>
        </p:txBody>
      </p:sp>
      <p:pic>
        <p:nvPicPr>
          <p:cNvPr id="7"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962" r="2388"/>
          <a:stretch/>
        </p:blipFill>
        <p:spPr>
          <a:xfrm>
            <a:off x="1335524" y="5049078"/>
            <a:ext cx="2389045" cy="1410322"/>
          </a:xfrm>
        </p:spPr>
      </p:pic>
    </p:spTree>
    <p:extLst>
      <p:ext uri="{BB962C8B-B14F-4D97-AF65-F5344CB8AC3E}">
        <p14:creationId xmlns:p14="http://schemas.microsoft.com/office/powerpoint/2010/main" val="1093914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8</a:t>
            </a:fld>
            <a:endParaRPr lang="en-US" dirty="0">
              <a:solidFill>
                <a:prstClr val="black">
                  <a:tint val="75000"/>
                </a:prstClr>
              </a:solidFill>
            </a:endParaRPr>
          </a:p>
        </p:txBody>
      </p:sp>
      <p:sp>
        <p:nvSpPr>
          <p:cNvPr id="6" name="Rectangle 5"/>
          <p:cNvSpPr/>
          <p:nvPr/>
        </p:nvSpPr>
        <p:spPr>
          <a:xfrm>
            <a:off x="567452" y="1434530"/>
            <a:ext cx="8503720" cy="4768550"/>
          </a:xfrm>
          <a:prstGeom prst="rect">
            <a:avLst/>
          </a:prstGeom>
        </p:spPr>
        <p:txBody>
          <a:bodyPr wrap="square">
            <a:spAutoFit/>
          </a:bodyPr>
          <a:lstStyle/>
          <a:p>
            <a:pPr marL="342900" indent="-342900">
              <a:lnSpc>
                <a:spcPct val="107000"/>
              </a:lnSpc>
              <a:buFont typeface="Arial" panose="020B0604020202020204" pitchFamily="34" charset="0"/>
              <a:buChar char="•"/>
            </a:pPr>
            <a:r>
              <a:rPr lang="en-US" sz="2400" dirty="0" smtClean="0">
                <a:solidFill>
                  <a:srgbClr val="333333"/>
                </a:solidFill>
                <a:latin typeface="Helvetica" panose="020B0604020202020204" pitchFamily="34" charset="0"/>
                <a:ea typeface="Calibri" panose="020F0502020204030204" pitchFamily="34" charset="0"/>
                <a:cs typeface="Helvetica" panose="020B0604020202020204" pitchFamily="34" charset="0"/>
              </a:rPr>
              <a:t>To the greatest extent practicable and permitted by law, religious observance and practice should be reasonably accommodated in all government activity.</a:t>
            </a:r>
          </a:p>
          <a:p>
            <a:pPr>
              <a:lnSpc>
                <a:spcPct val="107000"/>
              </a:lnSpc>
            </a:pPr>
            <a:endParaRPr lang="en-US" sz="2400" dirty="0">
              <a:solidFill>
                <a:srgbClr val="333333"/>
              </a:solidFill>
              <a:effectLst/>
              <a:latin typeface="Helvetica" panose="020B0604020202020204" pitchFamily="34" charset="0"/>
              <a:ea typeface="Calibri" panose="020F0502020204030204" pitchFamily="34" charset="0"/>
              <a:cs typeface="Helvetica" panose="020B0604020202020204" pitchFamily="34" charset="0"/>
            </a:endParaRPr>
          </a:p>
          <a:p>
            <a:pPr marL="342900" indent="-342900">
              <a:lnSpc>
                <a:spcPct val="107000"/>
              </a:lnSpc>
              <a:buFont typeface="Arial" panose="020B0604020202020204" pitchFamily="34" charset="0"/>
              <a:buChar char="•"/>
            </a:pPr>
            <a:r>
              <a:rPr lang="en-US" sz="2400" dirty="0" smtClean="0">
                <a:solidFill>
                  <a:srgbClr val="333333"/>
                </a:solidFill>
                <a:latin typeface="Helvetica" panose="020B0604020202020204" pitchFamily="34" charset="0"/>
                <a:ea typeface="Calibri" panose="020F0502020204030204" pitchFamily="34" charset="0"/>
                <a:cs typeface="Helvetica" panose="020B0604020202020204" pitchFamily="34" charset="0"/>
              </a:rPr>
              <a:t>The free exercise of religion includes the right to </a:t>
            </a:r>
            <a:r>
              <a:rPr lang="en-US" sz="2400" i="1" dirty="0" smtClean="0">
                <a:solidFill>
                  <a:srgbClr val="333333"/>
                </a:solidFill>
                <a:latin typeface="Helvetica" panose="020B0604020202020204" pitchFamily="34" charset="0"/>
                <a:ea typeface="Calibri" panose="020F0502020204030204" pitchFamily="34" charset="0"/>
                <a:cs typeface="Helvetica" panose="020B0604020202020204" pitchFamily="34" charset="0"/>
              </a:rPr>
              <a:t>act</a:t>
            </a:r>
            <a:r>
              <a:rPr lang="en-US" sz="2400" dirty="0" smtClean="0">
                <a:solidFill>
                  <a:srgbClr val="333333"/>
                </a:solidFill>
                <a:latin typeface="Helvetica" panose="020B0604020202020204" pitchFamily="34" charset="0"/>
                <a:ea typeface="Calibri" panose="020F0502020204030204" pitchFamily="34" charset="0"/>
                <a:cs typeface="Helvetica" panose="020B0604020202020204" pitchFamily="34" charset="0"/>
              </a:rPr>
              <a:t> or </a:t>
            </a:r>
            <a:r>
              <a:rPr lang="en-US" sz="2400" i="1" dirty="0" smtClean="0">
                <a:solidFill>
                  <a:srgbClr val="333333"/>
                </a:solidFill>
                <a:latin typeface="Helvetica" panose="020B0604020202020204" pitchFamily="34" charset="0"/>
                <a:ea typeface="Calibri" panose="020F0502020204030204" pitchFamily="34" charset="0"/>
                <a:cs typeface="Helvetica" panose="020B0604020202020204" pitchFamily="34" charset="0"/>
              </a:rPr>
              <a:t>abstain from action </a:t>
            </a:r>
            <a:r>
              <a:rPr lang="en-US" sz="2400" dirty="0" smtClean="0">
                <a:solidFill>
                  <a:srgbClr val="333333"/>
                </a:solidFill>
                <a:latin typeface="Helvetica" panose="020B0604020202020204" pitchFamily="34" charset="0"/>
                <a:ea typeface="Calibri" panose="020F0502020204030204" pitchFamily="34" charset="0"/>
                <a:cs typeface="Helvetica" panose="020B0604020202020204" pitchFamily="34" charset="0"/>
              </a:rPr>
              <a:t>in accordance with one’s religious beliefs.</a:t>
            </a:r>
          </a:p>
          <a:p>
            <a:pPr>
              <a:lnSpc>
                <a:spcPct val="107000"/>
              </a:lnSpc>
            </a:pPr>
            <a:endParaRPr lang="en-US" sz="2400" dirty="0" smtClean="0">
              <a:solidFill>
                <a:srgbClr val="333333"/>
              </a:solidFill>
              <a:latin typeface="Helvetica" panose="020B0604020202020204" pitchFamily="34" charset="0"/>
              <a:ea typeface="Calibri" panose="020F0502020204030204" pitchFamily="34" charset="0"/>
              <a:cs typeface="Helvetica" panose="020B0604020202020204" pitchFamily="34" charset="0"/>
            </a:endParaRPr>
          </a:p>
          <a:p>
            <a:pPr marL="342900" indent="-342900">
              <a:lnSpc>
                <a:spcPct val="107000"/>
              </a:lnSpc>
              <a:buFont typeface="Arial" panose="020B0604020202020204" pitchFamily="34" charset="0"/>
              <a:buChar char="•"/>
            </a:pPr>
            <a:r>
              <a:rPr lang="en-US" sz="2400" dirty="0">
                <a:solidFill>
                  <a:srgbClr val="333333"/>
                </a:solidFill>
                <a:latin typeface="Helvetica" panose="020B0604020202020204" pitchFamily="34" charset="0"/>
                <a:ea typeface="Calibri" panose="020F0502020204030204" pitchFamily="34" charset="0"/>
                <a:cs typeface="Helvetica" panose="020B0604020202020204" pitchFamily="34" charset="0"/>
              </a:rPr>
              <a:t>Government may not officially favor or disfavor particular religious groups.</a:t>
            </a:r>
          </a:p>
          <a:p>
            <a:pPr>
              <a:lnSpc>
                <a:spcPct val="107000"/>
              </a:lnSpc>
            </a:pPr>
            <a:endParaRPr lang="en-US" sz="2400" dirty="0">
              <a:solidFill>
                <a:srgbClr val="333333"/>
              </a:solidFill>
              <a:latin typeface="Helvetica" panose="020B0604020202020204" pitchFamily="34" charset="0"/>
              <a:ea typeface="Calibri" panose="020F0502020204030204" pitchFamily="34" charset="0"/>
              <a:cs typeface="Helvetica" panose="020B0604020202020204" pitchFamily="34" charset="0"/>
            </a:endParaRPr>
          </a:p>
          <a:p>
            <a:pPr>
              <a:lnSpc>
                <a:spcPct val="107000"/>
              </a:lnSpc>
            </a:pPr>
            <a:r>
              <a:rPr lang="en-US" sz="2000" dirty="0" smtClean="0">
                <a:solidFill>
                  <a:srgbClr val="333333"/>
                </a:solidFill>
                <a:latin typeface="Helvetica" panose="020B0604020202020204" pitchFamily="34" charset="0"/>
                <a:ea typeface="Calibri" panose="020F0502020204030204" pitchFamily="34" charset="0"/>
                <a:cs typeface="Helvetica" panose="020B0604020202020204" pitchFamily="34" charset="0"/>
              </a:rPr>
              <a:t>	</a:t>
            </a:r>
            <a:r>
              <a:rPr lang="en-US" sz="1600" dirty="0" smtClean="0">
                <a:solidFill>
                  <a:srgbClr val="333333"/>
                </a:solidFill>
                <a:latin typeface="Helvetica" panose="020B0604020202020204" pitchFamily="34" charset="0"/>
                <a:ea typeface="Calibri" panose="020F0502020204030204" pitchFamily="34" charset="0"/>
                <a:cs typeface="Helvetica" panose="020B0604020202020204" pitchFamily="34" charset="0"/>
              </a:rPr>
              <a:t>Attorney General Memo</a:t>
            </a:r>
            <a:r>
              <a:rPr lang="en-US" sz="1600" i="1" dirty="0" smtClean="0">
                <a:solidFill>
                  <a:srgbClr val="333333"/>
                </a:solidFill>
                <a:latin typeface="Helvetica" panose="020B0604020202020204" pitchFamily="34" charset="0"/>
                <a:ea typeface="Calibri" panose="020F0502020204030204" pitchFamily="34" charset="0"/>
                <a:cs typeface="Helvetica" panose="020B0604020202020204" pitchFamily="34" charset="0"/>
              </a:rPr>
              <a:t>, Federal Law Protections for Religious Liberty</a:t>
            </a:r>
            <a:r>
              <a:rPr lang="en-US" sz="1600" dirty="0" smtClean="0">
                <a:solidFill>
                  <a:srgbClr val="333333"/>
                </a:solidFill>
                <a:latin typeface="Helvetica" panose="020B0604020202020204" pitchFamily="34" charset="0"/>
                <a:ea typeface="Calibri" panose="020F0502020204030204" pitchFamily="34" charset="0"/>
                <a:cs typeface="Helvetica" panose="020B0604020202020204" pitchFamily="34" charset="0"/>
              </a:rPr>
              <a:t>, 6 Oct 17</a:t>
            </a:r>
            <a:endParaRPr lang="en-US" sz="1600" dirty="0">
              <a:solidFill>
                <a:srgbClr val="333333"/>
              </a:solidFill>
              <a:latin typeface="Helvetica" panose="020B0604020202020204" pitchFamily="34" charset="0"/>
              <a:ea typeface="Calibri" panose="020F0502020204030204" pitchFamily="34" charset="0"/>
              <a:cs typeface="Helvetica" panose="020B0604020202020204" pitchFamily="34" charset="0"/>
            </a:endParaRPr>
          </a:p>
        </p:txBody>
      </p:sp>
      <p:sp>
        <p:nvSpPr>
          <p:cNvPr id="5" name="Title 1"/>
          <p:cNvSpPr>
            <a:spLocks noGrp="1"/>
          </p:cNvSpPr>
          <p:nvPr>
            <p:ph type="title"/>
          </p:nvPr>
        </p:nvSpPr>
        <p:spPr>
          <a:xfrm>
            <a:off x="1224481" y="165106"/>
            <a:ext cx="6858000" cy="387871"/>
          </a:xfrm>
        </p:spPr>
        <p:txBody>
          <a:bodyPr>
            <a:noAutofit/>
          </a:bodyPr>
          <a:lstStyle/>
          <a:p>
            <a:pPr algn="ctr"/>
            <a:r>
              <a:rPr lang="en-US" sz="2400" b="1" dirty="0" smtClean="0">
                <a:latin typeface="Arial" panose="020B0604020202020204" pitchFamily="34" charset="0"/>
                <a:cs typeface="Arial" panose="020B0604020202020204" pitchFamily="34" charset="0"/>
              </a:rPr>
              <a:t>LEGAL FOUNDATIONS</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8117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9</a:t>
            </a:fld>
            <a:endParaRPr lang="en-US" dirty="0">
              <a:solidFill>
                <a:prstClr val="black">
                  <a:tint val="75000"/>
                </a:prstClr>
              </a:solidFill>
            </a:endParaRPr>
          </a:p>
        </p:txBody>
      </p:sp>
      <p:sp>
        <p:nvSpPr>
          <p:cNvPr id="6" name="Rectangle 5"/>
          <p:cNvSpPr/>
          <p:nvPr/>
        </p:nvSpPr>
        <p:spPr>
          <a:xfrm>
            <a:off x="348900" y="979571"/>
            <a:ext cx="8609161" cy="5740482"/>
          </a:xfrm>
          <a:prstGeom prst="rect">
            <a:avLst/>
          </a:prstGeom>
        </p:spPr>
        <p:txBody>
          <a:bodyPr wrap="square">
            <a:spAutoFit/>
          </a:bodyPr>
          <a:lstStyle/>
          <a:p>
            <a:pPr marL="342900" indent="-342900">
              <a:lnSpc>
                <a:spcPct val="107000"/>
              </a:lnSpc>
              <a:buFont typeface="Arial" panose="020B0604020202020204" pitchFamily="34" charset="0"/>
              <a:buChar char="•"/>
            </a:pPr>
            <a:r>
              <a:rPr lang="en-US" sz="2200" b="1" dirty="0">
                <a:solidFill>
                  <a:srgbClr val="333333"/>
                </a:solidFill>
                <a:latin typeface="Helvetica" panose="020B0604020202020204" pitchFamily="34" charset="0"/>
                <a:ea typeface="Calibri" panose="020F0502020204030204" pitchFamily="34" charset="0"/>
                <a:cs typeface="Helvetica" panose="020B0604020202020204" pitchFamily="34" charset="0"/>
              </a:rPr>
              <a:t>The strict scrutiny standard applicable to RFRA is exceptionally demanding… </a:t>
            </a:r>
            <a:r>
              <a:rPr lang="en-US" sz="2200" b="1" dirty="0" smtClean="0">
                <a:solidFill>
                  <a:srgbClr val="333333"/>
                </a:solidFill>
                <a:latin typeface="Helvetica" panose="020B0604020202020204" pitchFamily="34" charset="0"/>
                <a:ea typeface="Calibri" panose="020F0502020204030204" pitchFamily="34" charset="0"/>
                <a:cs typeface="Helvetica" panose="020B0604020202020204" pitchFamily="34" charset="0"/>
              </a:rPr>
              <a:t>                                                 </a:t>
            </a:r>
            <a:r>
              <a:rPr lang="en-US" sz="2200" dirty="0" smtClean="0">
                <a:solidFill>
                  <a:srgbClr val="333333"/>
                </a:solidFill>
                <a:latin typeface="Helvetica" panose="020B0604020202020204" pitchFamily="34" charset="0"/>
                <a:ea typeface="Calibri" panose="020F0502020204030204" pitchFamily="34" charset="0"/>
                <a:cs typeface="Helvetica" panose="020B0604020202020204" pitchFamily="34" charset="0"/>
              </a:rPr>
              <a:t>Only </a:t>
            </a:r>
            <a:r>
              <a:rPr lang="en-US" sz="2200" dirty="0">
                <a:solidFill>
                  <a:srgbClr val="333333"/>
                </a:solidFill>
                <a:latin typeface="Helvetica" panose="020B0604020202020204" pitchFamily="34" charset="0"/>
                <a:ea typeface="Calibri" panose="020F0502020204030204" pitchFamily="34" charset="0"/>
                <a:cs typeface="Helvetica" panose="020B0604020202020204" pitchFamily="34" charset="0"/>
              </a:rPr>
              <a:t>those interests of the highest order can outweigh legitimate claims to the free exercise of religion… </a:t>
            </a:r>
            <a:r>
              <a:rPr lang="en-US" sz="2200" dirty="0" smtClean="0">
                <a:solidFill>
                  <a:srgbClr val="333333"/>
                </a:solidFill>
                <a:latin typeface="Helvetica" panose="020B0604020202020204" pitchFamily="34" charset="0"/>
                <a:ea typeface="Calibri" panose="020F0502020204030204" pitchFamily="34" charset="0"/>
                <a:cs typeface="Helvetica" panose="020B0604020202020204" pitchFamily="34" charset="0"/>
              </a:rPr>
              <a:t>                                 Even </a:t>
            </a:r>
            <a:r>
              <a:rPr lang="en-US" sz="2200" dirty="0">
                <a:solidFill>
                  <a:srgbClr val="333333"/>
                </a:solidFill>
                <a:latin typeface="Helvetica" panose="020B0604020202020204" pitchFamily="34" charset="0"/>
                <a:ea typeface="Calibri" panose="020F0502020204030204" pitchFamily="34" charset="0"/>
                <a:cs typeface="Helvetica" panose="020B0604020202020204" pitchFamily="34" charset="0"/>
              </a:rPr>
              <a:t>if the federal government could show the necessary interest, it would also have to show that its chosen restriction on free exercise is the least restrictive means of achieving that interest. </a:t>
            </a:r>
            <a:r>
              <a:rPr lang="en-US" sz="2200" dirty="0" smtClean="0">
                <a:solidFill>
                  <a:srgbClr val="333333"/>
                </a:solidFill>
                <a:latin typeface="Helvetica" panose="020B0604020202020204" pitchFamily="34" charset="0"/>
                <a:ea typeface="Calibri" panose="020F0502020204030204" pitchFamily="34" charset="0"/>
                <a:cs typeface="Helvetica" panose="020B0604020202020204" pitchFamily="34" charset="0"/>
              </a:rPr>
              <a:t>That </a:t>
            </a:r>
            <a:r>
              <a:rPr lang="en-US" sz="2200" dirty="0">
                <a:solidFill>
                  <a:srgbClr val="333333"/>
                </a:solidFill>
                <a:latin typeface="Helvetica" panose="020B0604020202020204" pitchFamily="34" charset="0"/>
                <a:ea typeface="Calibri" panose="020F0502020204030204" pitchFamily="34" charset="0"/>
                <a:cs typeface="Helvetica" panose="020B0604020202020204" pitchFamily="34" charset="0"/>
              </a:rPr>
              <a:t>analysis requires government to show that it cannot accommodate the religious adherent while achieving its interest through a viable alternative</a:t>
            </a:r>
            <a:r>
              <a:rPr lang="en-US" sz="2200" dirty="0" smtClean="0">
                <a:solidFill>
                  <a:srgbClr val="333333"/>
                </a:solidFill>
                <a:latin typeface="Helvetica" panose="020B0604020202020204" pitchFamily="34" charset="0"/>
                <a:ea typeface="Calibri" panose="020F0502020204030204" pitchFamily="34" charset="0"/>
                <a:cs typeface="Helvetica" panose="020B0604020202020204" pitchFamily="34" charset="0"/>
              </a:rPr>
              <a:t>…</a:t>
            </a:r>
          </a:p>
          <a:p>
            <a:pPr marL="342900" indent="-342900">
              <a:lnSpc>
                <a:spcPct val="107000"/>
              </a:lnSpc>
              <a:buFont typeface="Arial" panose="020B0604020202020204" pitchFamily="34" charset="0"/>
              <a:buChar char="•"/>
            </a:pPr>
            <a:endParaRPr lang="en-US" sz="900" dirty="0">
              <a:solidFill>
                <a:srgbClr val="333333"/>
              </a:solidFill>
              <a:latin typeface="Helvetica" panose="020B0604020202020204" pitchFamily="34" charset="0"/>
              <a:ea typeface="Calibri" panose="020F0502020204030204" pitchFamily="34" charset="0"/>
              <a:cs typeface="Helvetica" panose="020B0604020202020204" pitchFamily="34" charset="0"/>
            </a:endParaRPr>
          </a:p>
          <a:p>
            <a:pPr marL="342900" indent="-342900">
              <a:lnSpc>
                <a:spcPct val="107000"/>
              </a:lnSpc>
              <a:buFont typeface="Arial" panose="020B0604020202020204" pitchFamily="34" charset="0"/>
              <a:buChar char="•"/>
            </a:pPr>
            <a:r>
              <a:rPr lang="en-US" sz="2200" b="1" dirty="0" smtClean="0">
                <a:solidFill>
                  <a:srgbClr val="333333"/>
                </a:solidFill>
                <a:effectLst/>
                <a:latin typeface="Helvetica" panose="020B0604020202020204" pitchFamily="34" charset="0"/>
                <a:ea typeface="Calibri" panose="020F0502020204030204" pitchFamily="34" charset="0"/>
                <a:cs typeface="Helvetica" panose="020B0604020202020204" pitchFamily="34" charset="0"/>
              </a:rPr>
              <a:t>RFRA does not permit the federal government to second-guess the reasonableness of a religious belief.</a:t>
            </a:r>
          </a:p>
          <a:p>
            <a:pPr>
              <a:lnSpc>
                <a:spcPct val="107000"/>
              </a:lnSpc>
            </a:pPr>
            <a:endParaRPr lang="en-US" sz="2200" b="1" dirty="0" smtClean="0">
              <a:solidFill>
                <a:srgbClr val="333333"/>
              </a:solidFill>
              <a:effectLst/>
              <a:latin typeface="Helvetica" panose="020B0604020202020204" pitchFamily="34" charset="0"/>
              <a:ea typeface="Calibri" panose="020F0502020204030204" pitchFamily="34" charset="0"/>
              <a:cs typeface="Helvetica" panose="020B0604020202020204" pitchFamily="34" charset="0"/>
            </a:endParaRPr>
          </a:p>
          <a:p>
            <a:pPr>
              <a:lnSpc>
                <a:spcPct val="107000"/>
              </a:lnSpc>
            </a:pPr>
            <a:r>
              <a:rPr lang="en-US" sz="2800" dirty="0">
                <a:solidFill>
                  <a:srgbClr val="333333"/>
                </a:solidFill>
                <a:latin typeface="Helvetica" panose="020B0604020202020204" pitchFamily="34" charset="0"/>
                <a:ea typeface="Calibri" panose="020F0502020204030204" pitchFamily="34" charset="0"/>
                <a:cs typeface="Helvetica" panose="020B0604020202020204" pitchFamily="34" charset="0"/>
              </a:rPr>
              <a:t>	</a:t>
            </a:r>
            <a:r>
              <a:rPr lang="en-US" sz="1600" dirty="0">
                <a:solidFill>
                  <a:srgbClr val="333333"/>
                </a:solidFill>
                <a:latin typeface="Helvetica" panose="020B0604020202020204" pitchFamily="34" charset="0"/>
                <a:ea typeface="Calibri" panose="020F0502020204030204" pitchFamily="34" charset="0"/>
                <a:cs typeface="Helvetica" panose="020B0604020202020204" pitchFamily="34" charset="0"/>
              </a:rPr>
              <a:t>Attorney General </a:t>
            </a:r>
            <a:r>
              <a:rPr lang="en-US" sz="1600" dirty="0" smtClean="0">
                <a:solidFill>
                  <a:srgbClr val="333333"/>
                </a:solidFill>
                <a:latin typeface="Helvetica" panose="020B0604020202020204" pitchFamily="34" charset="0"/>
                <a:ea typeface="Calibri" panose="020F0502020204030204" pitchFamily="34" charset="0"/>
                <a:cs typeface="Helvetica" panose="020B0604020202020204" pitchFamily="34" charset="0"/>
              </a:rPr>
              <a:t>Memo, </a:t>
            </a:r>
            <a:r>
              <a:rPr lang="en-US" sz="1600" dirty="0">
                <a:solidFill>
                  <a:srgbClr val="333333"/>
                </a:solidFill>
                <a:latin typeface="Helvetica" panose="020B0604020202020204" pitchFamily="34" charset="0"/>
                <a:ea typeface="Calibri" panose="020F0502020204030204" pitchFamily="34" charset="0"/>
                <a:cs typeface="Helvetica" panose="020B0604020202020204" pitchFamily="34" charset="0"/>
              </a:rPr>
              <a:t>Federal Law Protections for Religious Liberty, 6 Oct 17</a:t>
            </a:r>
          </a:p>
          <a:p>
            <a:pPr>
              <a:lnSpc>
                <a:spcPct val="107000"/>
              </a:lnSpc>
            </a:pPr>
            <a:endParaRPr lang="en-US" sz="2000" b="1" dirty="0">
              <a:solidFill>
                <a:srgbClr val="333333"/>
              </a:solidFill>
              <a:effectLst/>
              <a:latin typeface="Helvetica" panose="020B0604020202020204" pitchFamily="34" charset="0"/>
              <a:ea typeface="Calibri" panose="020F0502020204030204" pitchFamily="34" charset="0"/>
              <a:cs typeface="Helvetica" panose="020B0604020202020204" pitchFamily="34" charset="0"/>
            </a:endParaRPr>
          </a:p>
        </p:txBody>
      </p:sp>
      <p:sp>
        <p:nvSpPr>
          <p:cNvPr id="5" name="Title 1"/>
          <p:cNvSpPr>
            <a:spLocks noGrp="1"/>
          </p:cNvSpPr>
          <p:nvPr>
            <p:ph type="title"/>
          </p:nvPr>
        </p:nvSpPr>
        <p:spPr>
          <a:xfrm>
            <a:off x="1224481" y="165106"/>
            <a:ext cx="6858000" cy="387871"/>
          </a:xfrm>
        </p:spPr>
        <p:txBody>
          <a:bodyPr>
            <a:noAutofit/>
          </a:bodyPr>
          <a:lstStyle/>
          <a:p>
            <a:pPr algn="ctr"/>
            <a:r>
              <a:rPr lang="en-US" sz="2400" b="1" dirty="0" smtClean="0">
                <a:latin typeface="Arial" panose="020B0604020202020204" pitchFamily="34" charset="0"/>
                <a:cs typeface="Arial" panose="020B0604020202020204" pitchFamily="34" charset="0"/>
              </a:rPr>
              <a:t>LEGAL FOUNDATIONS</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7621490"/>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437F7BBE252264B8ED90523587960AA" ma:contentTypeVersion="0" ma:contentTypeDescription="Create a new document." ma:contentTypeScope="" ma:versionID="85476890aca46976ba9d660bcdc842b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7AB16C-4A7D-45FF-B7D2-8B7624828DEF}">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ABE4966-EC83-4042-80F1-04BF623D1B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E3F8B7F-2815-446B-89A1-C11C112C83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21093</TotalTime>
  <Words>7607</Words>
  <Application>Microsoft Office PowerPoint</Application>
  <PresentationFormat>On-screen Show (4:3)</PresentationFormat>
  <Paragraphs>516</Paragraphs>
  <Slides>36</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ＭＳ Ｐゴシック</vt:lpstr>
      <vt:lpstr>Arial</vt:lpstr>
      <vt:lpstr>Calibri</vt:lpstr>
      <vt:lpstr>Calibri Light</vt:lpstr>
      <vt:lpstr>Helvetica</vt:lpstr>
      <vt:lpstr>Tahoma</vt:lpstr>
      <vt:lpstr>Times New Roman</vt:lpstr>
      <vt:lpstr>1_Office Theme</vt:lpstr>
      <vt:lpstr>PowerPoint Presentation</vt:lpstr>
      <vt:lpstr>TERMINAL LEARNING OBJECTIVE</vt:lpstr>
      <vt:lpstr>REFERENCES</vt:lpstr>
      <vt:lpstr>PowerPoint Presentation</vt:lpstr>
      <vt:lpstr>PowerPoint Presentation</vt:lpstr>
      <vt:lpstr>LEGAL FOUNDATIONS - CONSTITUTIONAL</vt:lpstr>
      <vt:lpstr>LEGAL FOUNDATIONS</vt:lpstr>
      <vt:lpstr>LEGAL FOUNDATIONS</vt:lpstr>
      <vt:lpstr>LEGAL FOUNDATIONS</vt:lpstr>
      <vt:lpstr>ARMY RELIGIOUS ACCOMMODATION (RA) POLICY</vt:lpstr>
      <vt:lpstr>ARMY RA POLICY</vt:lpstr>
      <vt:lpstr>ARMY RA POLICY</vt:lpstr>
      <vt:lpstr>ARMY RA POLICY: Potential Types of RA</vt:lpstr>
      <vt:lpstr>ARMY RA POLICY: Routine RA Requests</vt:lpstr>
      <vt:lpstr>ARMY RA POLICY: Routine RA Requests</vt:lpstr>
      <vt:lpstr>ARMY RA POLICY: Medical</vt:lpstr>
      <vt:lpstr>ARMY RA POLICY: Medical</vt:lpstr>
      <vt:lpstr>ARMY RA POLICY: Uniform/Grooming Standards</vt:lpstr>
      <vt:lpstr>ARMY RA POLICY: Uniform/Grooming Standards</vt:lpstr>
      <vt:lpstr>ARMY RA POLICY: Uniform/Grooming Standards</vt:lpstr>
      <vt:lpstr>ARMY RA POLICY: Uniform/Grooming Standards</vt:lpstr>
      <vt:lpstr>ARMY RA POLICY: Uniform/Grooming Standards</vt:lpstr>
      <vt:lpstr>TWO CHAPLAIN CORPS ROLES IN RA</vt:lpstr>
      <vt:lpstr>Chaplains’ General RA Advisory Role</vt:lpstr>
      <vt:lpstr>Chaplains’ General RA Advisory Role</vt:lpstr>
      <vt:lpstr>Chaplains’ Specific RA Formal Interviewer Role </vt:lpstr>
      <vt:lpstr>Chaplains’ Specific RA Formal Interviewer Role </vt:lpstr>
      <vt:lpstr> Chaplains’ RA Formal Interview Memorandum: </vt:lpstr>
      <vt:lpstr>Scenario 1</vt:lpstr>
      <vt:lpstr>Scenario 2</vt:lpstr>
      <vt:lpstr>Scenario 3</vt:lpstr>
      <vt:lpstr>Scenario 4</vt:lpstr>
      <vt:lpstr>Scenario 5</vt:lpstr>
      <vt:lpstr>Scenario 6</vt:lpstr>
      <vt:lpstr>Scenario 7 </vt:lpstr>
      <vt:lpstr>Scenario 8 </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Livingood, Lisa J LTC MIL USA TRADOC</dc:creator>
  <cp:lastModifiedBy>Douglas, Paul N  MIL NG NGB ARNG</cp:lastModifiedBy>
  <cp:revision>589</cp:revision>
  <cp:lastPrinted>2019-01-09T20:10:53Z</cp:lastPrinted>
  <dcterms:created xsi:type="dcterms:W3CDTF">2016-08-10T20:37:44Z</dcterms:created>
  <dcterms:modified xsi:type="dcterms:W3CDTF">2019-10-24T20:14:51Z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0x0101005437F7BBE252264B8ED90523587960AA</vt:lpwstr>
  </property>
</Properties>
</file>